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58"/>
  </p:notesMasterIdLst>
  <p:handoutMasterIdLst>
    <p:handoutMasterId r:id="rId59"/>
  </p:handoutMasterIdLst>
  <p:sldIdLst>
    <p:sldId id="256" r:id="rId2"/>
    <p:sldId id="282" r:id="rId3"/>
    <p:sldId id="271" r:id="rId4"/>
    <p:sldId id="291" r:id="rId5"/>
    <p:sldId id="292" r:id="rId6"/>
    <p:sldId id="293" r:id="rId7"/>
    <p:sldId id="294" r:id="rId8"/>
    <p:sldId id="295" r:id="rId9"/>
    <p:sldId id="298" r:id="rId10"/>
    <p:sldId id="281" r:id="rId11"/>
    <p:sldId id="272" r:id="rId12"/>
    <p:sldId id="296" r:id="rId13"/>
    <p:sldId id="275" r:id="rId14"/>
    <p:sldId id="276" r:id="rId15"/>
    <p:sldId id="274" r:id="rId16"/>
    <p:sldId id="277" r:id="rId17"/>
    <p:sldId id="263" r:id="rId18"/>
    <p:sldId id="278" r:id="rId19"/>
    <p:sldId id="310" r:id="rId20"/>
    <p:sldId id="312" r:id="rId21"/>
    <p:sldId id="311" r:id="rId22"/>
    <p:sldId id="317" r:id="rId23"/>
    <p:sldId id="318" r:id="rId24"/>
    <p:sldId id="261" r:id="rId25"/>
    <p:sldId id="267" r:id="rId26"/>
    <p:sldId id="322" r:id="rId27"/>
    <p:sldId id="265" r:id="rId28"/>
    <p:sldId id="264" r:id="rId29"/>
    <p:sldId id="300" r:id="rId30"/>
    <p:sldId id="301" r:id="rId31"/>
    <p:sldId id="305" r:id="rId32"/>
    <p:sldId id="306" r:id="rId33"/>
    <p:sldId id="302" r:id="rId34"/>
    <p:sldId id="307" r:id="rId35"/>
    <p:sldId id="303" r:id="rId36"/>
    <p:sldId id="260" r:id="rId37"/>
    <p:sldId id="280" r:id="rId38"/>
    <p:sldId id="262" r:id="rId39"/>
    <p:sldId id="268" r:id="rId40"/>
    <p:sldId id="269" r:id="rId41"/>
    <p:sldId id="321" r:id="rId42"/>
    <p:sldId id="299" r:id="rId43"/>
    <p:sldId id="270" r:id="rId44"/>
    <p:sldId id="315" r:id="rId45"/>
    <p:sldId id="319" r:id="rId46"/>
    <p:sldId id="308" r:id="rId47"/>
    <p:sldId id="309" r:id="rId48"/>
    <p:sldId id="323" r:id="rId49"/>
    <p:sldId id="324" r:id="rId50"/>
    <p:sldId id="283" r:id="rId51"/>
    <p:sldId id="284" r:id="rId52"/>
    <p:sldId id="287" r:id="rId53"/>
    <p:sldId id="313" r:id="rId54"/>
    <p:sldId id="290" r:id="rId55"/>
    <p:sldId id="289" r:id="rId56"/>
    <p:sldId id="316" r:id="rId57"/>
  </p:sldIdLst>
  <p:sldSz cx="9144000" cy="6858000" type="screen4x3"/>
  <p:notesSz cx="7035800" cy="91948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00"/>
    <a:srgbClr val="000099"/>
    <a:srgbClr val="66CCFF"/>
    <a:srgbClr val="66FFFF"/>
    <a:srgbClr val="FF9966"/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8" autoAdjust="0"/>
    <p:restoredTop sz="90929"/>
  </p:normalViewPr>
  <p:slideViewPr>
    <p:cSldViewPr>
      <p:cViewPr>
        <p:scale>
          <a:sx n="143" d="100"/>
          <a:sy n="143" d="100"/>
        </p:scale>
        <p:origin x="-600" y="-624"/>
      </p:cViewPr>
      <p:guideLst>
        <p:guide orient="horz" pos="38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926" y="-72"/>
      </p:cViewPr>
      <p:guideLst>
        <p:guide orient="horz" pos="2896"/>
        <p:guide pos="221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Office%20HD:Users:bryant:Documents:Writings:Consulting:CSAPP%20Sales%20Histo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cat>
            <c:strRef>
              <c:f>Units!$A$44:$A$49</c:f>
              <c:strCache>
                <c:ptCount val="6"/>
                <c:pt idx="0">
                  <c:v>English</c:v>
                </c:pt>
                <c:pt idx="1">
                  <c:v>English / China</c:v>
                </c:pt>
                <c:pt idx="2">
                  <c:v>English / India</c:v>
                </c:pt>
                <c:pt idx="3">
                  <c:v>Chinese</c:v>
                </c:pt>
                <c:pt idx="4">
                  <c:v>Korean</c:v>
                </c:pt>
                <c:pt idx="5">
                  <c:v>Russian</c:v>
                </c:pt>
              </c:strCache>
            </c:strRef>
          </c:cat>
          <c:val>
            <c:numRef>
              <c:f>Units!$C$44:$C$49</c:f>
              <c:numCache>
                <c:formatCode>General</c:formatCode>
                <c:ptCount val="6"/>
                <c:pt idx="0">
                  <c:v>48441.0</c:v>
                </c:pt>
                <c:pt idx="1">
                  <c:v>21000.0</c:v>
                </c:pt>
                <c:pt idx="2">
                  <c:v>2027.0</c:v>
                </c:pt>
                <c:pt idx="3">
                  <c:v>101500.0</c:v>
                </c:pt>
                <c:pt idx="4">
                  <c:v>2500.0</c:v>
                </c:pt>
                <c:pt idx="5">
                  <c:v>367.0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7630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5882CB-783C-4A04-B667-E6388F819D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69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l" defTabSz="927100" eaLnBrk="1" hangingPunct="1">
              <a:lnSpc>
                <a:spcPct val="100000"/>
              </a:lnSpc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lnSpc>
                <a:spcPct val="100000"/>
              </a:lnSpc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l" defTabSz="927100" eaLnBrk="1" hangingPunct="1">
              <a:lnSpc>
                <a:spcPct val="100000"/>
              </a:lnSpc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lnSpc>
                <a:spcPct val="100000"/>
              </a:lnSpc>
              <a:defRPr sz="1200" b="0">
                <a:latin typeface="Times New Roman" pitchFamily="18" charset="0"/>
              </a:defRPr>
            </a:lvl1pPr>
          </a:lstStyle>
          <a:p>
            <a:fld id="{7DEE0E3C-FA71-44FB-A0FC-4039AD2F40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28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E6F13-9E8E-4B4B-9016-9315C67A3FBE}" type="slidenum">
              <a:rPr lang="en-US"/>
              <a:pPr/>
              <a:t>19</a:t>
            </a:fld>
            <a:endParaRPr 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496" y="6312303"/>
            <a:ext cx="1131408" cy="24933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61D12B-D4E4-4D20-A287-A5A9C1996170}" type="slidenum">
              <a:rPr lang="en-US"/>
              <a:pPr/>
              <a:t>20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496" y="6312303"/>
            <a:ext cx="1131408" cy="24933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61D12B-D4E4-4D20-A287-A5A9C1996170}" type="slidenum">
              <a:rPr lang="en-US"/>
              <a:pPr/>
              <a:t>21</a:t>
            </a:fld>
            <a:endParaRPr 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496" y="6312303"/>
            <a:ext cx="1131408" cy="24933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02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019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9811" name="Rectangle 102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65125"/>
            <a:ext cx="7772400" cy="1143000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2066" tIns="46033" rIns="92066" bIns="46033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47650"/>
            <a:ext cx="2206625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472237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47650"/>
            <a:ext cx="8716962" cy="781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0513" y="1220788"/>
            <a:ext cx="8307387" cy="522446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613" y="1220788"/>
            <a:ext cx="4078287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0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8787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871696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969696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8788" name="Text Box 1028"/>
          <p:cNvSpPr txBox="1">
            <a:spLocks noChangeArrowheads="1"/>
          </p:cNvSpPr>
          <p:nvPr/>
        </p:nvSpPr>
        <p:spPr bwMode="auto">
          <a:xfrm>
            <a:off x="219075" y="6400800"/>
            <a:ext cx="604838" cy="28575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15" tIns="45715" rIns="45715" bIns="45715" anchor="ctr">
            <a:spAutoFit/>
          </a:bodyPr>
          <a:lstStyle/>
          <a:p>
            <a:r>
              <a:rPr lang="en-US" sz="1400" b="0">
                <a:solidFill>
                  <a:schemeClr val="hlink"/>
                </a:solidFill>
              </a:rPr>
              <a:t>– </a:t>
            </a:r>
            <a:fld id="{04AC020B-00F9-49C7-A5B8-E213345733BC}" type="slidenum">
              <a:rPr lang="en-US" sz="1400" b="0">
                <a:solidFill>
                  <a:schemeClr val="hlink"/>
                </a:solidFill>
              </a:rPr>
              <a:pPr/>
              <a:t>‹#›</a:t>
            </a:fld>
            <a:r>
              <a:rPr lang="en-US" sz="1400" b="0">
                <a:solidFill>
                  <a:schemeClr val="hlink"/>
                </a:solidFill>
              </a:rPr>
              <a:t> –</a:t>
            </a:r>
            <a:endParaRPr lang="en-US" sz="1400" b="0"/>
          </a:p>
        </p:txBody>
      </p:sp>
      <p:sp>
        <p:nvSpPr>
          <p:cNvPr id="118789" name="Rectangle 1029"/>
          <p:cNvSpPr>
            <a:spLocks noChangeArrowheads="1"/>
          </p:cNvSpPr>
          <p:nvPr/>
        </p:nvSpPr>
        <p:spPr bwMode="auto">
          <a:xfrm>
            <a:off x="7908925" y="6391275"/>
            <a:ext cx="388938" cy="2841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45715" tIns="45715" rIns="45715" bIns="45715" anchor="ctr">
            <a:spAutoFit/>
          </a:bodyPr>
          <a:lstStyle/>
          <a:p>
            <a:r>
              <a:rPr lang="en-US" sz="1400" b="0">
                <a:solidFill>
                  <a:schemeClr val="hlink"/>
                </a:solidFill>
              </a:rPr>
              <a:t>ICS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xmlns:p14="http://schemas.microsoft.com/office/powerpoint/2010/main" spd="med"/>
  <p:txStyles>
    <p:titleStyle>
      <a:lvl1pPr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2pPr>
      <a:lvl3pPr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3pPr>
      <a:lvl4pPr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4pPr>
      <a:lvl5pPr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9pPr>
    </p:titleStyle>
    <p:bodyStyle>
      <a:lvl1pPr marL="385763" indent="-385763" algn="l" rtl="0" fontAlgn="base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4538" indent="-246063" algn="l" rtl="0" fontAlgn="base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146175" indent="-238125" algn="l" rtl="0" fontAlgn="base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b="1">
          <a:solidFill>
            <a:schemeClr val="folHlink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4pPr>
      <a:lvl5pPr marL="24511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098" y="3529990"/>
            <a:ext cx="4821804" cy="3283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143000"/>
          </a:xfrm>
          <a:effectLst>
            <a:outerShdw dist="35921" dir="2700000" algn="ctr" rotWithShape="0">
              <a:srgbClr val="FFCC66"/>
            </a:outerShdw>
          </a:effectLst>
        </p:spPr>
        <p:txBody>
          <a:bodyPr/>
          <a:lstStyle/>
          <a:p>
            <a:pPr algn="ctr"/>
            <a:r>
              <a:rPr lang="es-CO"/>
              <a:t>Introducing Computer Systems</a:t>
            </a:r>
            <a:br>
              <a:rPr lang="es-CO"/>
            </a:br>
            <a:r>
              <a:rPr lang="es-CO"/>
              <a:t>from a </a:t>
            </a:r>
            <a:br>
              <a:rPr lang="es-CO"/>
            </a:br>
            <a:r>
              <a:rPr lang="es-CO"/>
              <a:t>Programmer’s Perspective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8001000" cy="1371600"/>
          </a:xfrm>
        </p:spPr>
        <p:txBody>
          <a:bodyPr/>
          <a:lstStyle/>
          <a:p>
            <a:r>
              <a:rPr lang="es-CO" dirty="0">
                <a:solidFill>
                  <a:schemeClr val="tx1"/>
                </a:solidFill>
              </a:rPr>
              <a:t>Randal E. Bryant, David R. O’Hallaron</a:t>
            </a:r>
          </a:p>
          <a:p>
            <a:r>
              <a:rPr lang="es-CO" sz="1800" dirty="0">
                <a:solidFill>
                  <a:schemeClr val="tx1"/>
                </a:solidFill>
              </a:rPr>
              <a:t>Computer </a:t>
            </a:r>
            <a:r>
              <a:rPr lang="es-CO" sz="1800" dirty="0" smtClean="0">
                <a:solidFill>
                  <a:schemeClr val="tx1"/>
                </a:solidFill>
              </a:rPr>
              <a:t>Science, </a:t>
            </a:r>
            <a:r>
              <a:rPr lang="es-CO" sz="1800" dirty="0">
                <a:solidFill>
                  <a:schemeClr val="tx1"/>
                </a:solidFill>
              </a:rPr>
              <a:t>Electrical </a:t>
            </a:r>
            <a:r>
              <a:rPr lang="es-CO" sz="1800" dirty="0" smtClean="0">
                <a:solidFill>
                  <a:schemeClr val="tx1"/>
                </a:solidFill>
              </a:rPr>
              <a:t>&amp; Computer Engineering</a:t>
            </a:r>
            <a:endParaRPr lang="es-CO" sz="1800" dirty="0">
              <a:solidFill>
                <a:schemeClr val="tx1"/>
              </a:solidFill>
            </a:endParaRPr>
          </a:p>
          <a:p>
            <a:r>
              <a:rPr lang="es-CO" sz="1800" dirty="0">
                <a:solidFill>
                  <a:schemeClr val="tx1"/>
                </a:solidFill>
              </a:rPr>
              <a:t>Carnegie Mellon University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Birth of ICS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77200" cy="4724400"/>
          </a:xfrm>
        </p:spPr>
        <p:txBody>
          <a:bodyPr/>
          <a:lstStyle/>
          <a:p>
            <a:r>
              <a:rPr lang="en-US"/>
              <a:t>1997: REB/DROH pursue new idea:</a:t>
            </a:r>
          </a:p>
          <a:p>
            <a:pPr lvl="1"/>
            <a:r>
              <a:rPr lang="en-US"/>
              <a:t>Introduce them to computer systems from a programmer's perspective rather than a system designer's perspective.</a:t>
            </a:r>
          </a:p>
          <a:p>
            <a:pPr lvl="1"/>
            <a:r>
              <a:rPr lang="en-US"/>
              <a:t>Topic Filter: What parts of a computer system affect the correctness, performance, and utility of my C programs?</a:t>
            </a:r>
          </a:p>
          <a:p>
            <a:r>
              <a:rPr lang="en-US"/>
              <a:t>1998: Replace architecture course with new course: </a:t>
            </a:r>
          </a:p>
          <a:p>
            <a:pPr lvl="1"/>
            <a:r>
              <a:rPr lang="en-US"/>
              <a:t>15-213: Introduction to Computer Systems</a:t>
            </a:r>
          </a:p>
          <a:p>
            <a:r>
              <a:rPr lang="en-US"/>
              <a:t>Curriculum Changes</a:t>
            </a:r>
          </a:p>
          <a:p>
            <a:pPr lvl="1"/>
            <a:r>
              <a:rPr lang="en-US"/>
              <a:t>Sophomore level course</a:t>
            </a:r>
          </a:p>
          <a:p>
            <a:pPr lvl="1"/>
            <a:r>
              <a:rPr lang="en-US"/>
              <a:t>Eliminated digital design &amp; architecture as required courses for CS majors</a:t>
            </a:r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077200" cy="1143000"/>
          </a:xfrm>
        </p:spPr>
        <p:txBody>
          <a:bodyPr/>
          <a:lstStyle/>
          <a:p>
            <a:r>
              <a:rPr lang="en-US"/>
              <a:t>15-213: Intro to Computer Systems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Goals</a:t>
            </a:r>
          </a:p>
          <a:p>
            <a:pPr lvl="1"/>
            <a:r>
              <a:rPr lang="en-US" sz="1800" dirty="0"/>
              <a:t>Teach students to be sophisticated application </a:t>
            </a:r>
            <a:r>
              <a:rPr lang="en-US" sz="1800" dirty="0" smtClean="0"/>
              <a:t>programmers</a:t>
            </a:r>
          </a:p>
          <a:p>
            <a:pPr lvl="2"/>
            <a:r>
              <a:rPr lang="en-US" sz="1600" dirty="0" smtClean="0"/>
              <a:t>Immediate value, even if never take another systems course</a:t>
            </a:r>
            <a:endParaRPr lang="en-US" sz="1600" dirty="0"/>
          </a:p>
          <a:p>
            <a:pPr lvl="1"/>
            <a:r>
              <a:rPr lang="en-US" sz="1800" dirty="0"/>
              <a:t>Prepare students for upper-level systems courses</a:t>
            </a:r>
          </a:p>
          <a:p>
            <a:r>
              <a:rPr lang="en-US" sz="2000" dirty="0"/>
              <a:t>Taught every semester to </a:t>
            </a:r>
            <a:r>
              <a:rPr lang="en-US" sz="2000" dirty="0" smtClean="0"/>
              <a:t>400+ </a:t>
            </a:r>
            <a:r>
              <a:rPr lang="en-US" sz="2000" dirty="0"/>
              <a:t>students	</a:t>
            </a:r>
          </a:p>
          <a:p>
            <a:pPr lvl="1"/>
            <a:r>
              <a:rPr lang="en-US" sz="1800" dirty="0" smtClean="0"/>
              <a:t>All CS undergrads (core course)</a:t>
            </a:r>
          </a:p>
          <a:p>
            <a:pPr lvl="1"/>
            <a:r>
              <a:rPr lang="en-US" sz="1800" dirty="0" smtClean="0"/>
              <a:t>All ECE undergrads (core course)</a:t>
            </a:r>
          </a:p>
          <a:p>
            <a:pPr lvl="1"/>
            <a:r>
              <a:rPr lang="en-US" sz="1800" dirty="0" smtClean="0"/>
              <a:t>Many masters students</a:t>
            </a:r>
          </a:p>
          <a:p>
            <a:pPr lvl="2"/>
            <a:r>
              <a:rPr lang="en-US" sz="1800" dirty="0" smtClean="0"/>
              <a:t>To prepare them for upper-level systems courses</a:t>
            </a:r>
          </a:p>
          <a:p>
            <a:pPr lvl="1"/>
            <a:r>
              <a:rPr lang="en-US" sz="1800" dirty="0" smtClean="0"/>
              <a:t>Variety of others from math, physics, statistics, …</a:t>
            </a:r>
          </a:p>
          <a:p>
            <a:r>
              <a:rPr lang="en-US" sz="2200" dirty="0" smtClean="0"/>
              <a:t>Preparation</a:t>
            </a:r>
          </a:p>
          <a:p>
            <a:pPr lvl="1"/>
            <a:r>
              <a:rPr lang="en-US" sz="1800" dirty="0" smtClean="0"/>
              <a:t>Optional: Introduction to CS in Python or Ruby</a:t>
            </a:r>
          </a:p>
          <a:p>
            <a:pPr lvl="1"/>
            <a:r>
              <a:rPr lang="en-US" sz="1800" dirty="0" smtClean="0"/>
              <a:t>Imperative programming in C subset</a:t>
            </a:r>
          </a:p>
          <a:p>
            <a:pPr lvl="1"/>
            <a:endParaRPr lang="en-US" sz="1800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ICS Feedback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19200"/>
            <a:ext cx="8307387" cy="5226050"/>
          </a:xfrm>
        </p:spPr>
        <p:txBody>
          <a:bodyPr/>
          <a:lstStyle/>
          <a:p>
            <a:r>
              <a:rPr lang="en-US" sz="2000" dirty="0"/>
              <a:t>Students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Faculty</a:t>
            </a:r>
          </a:p>
          <a:p>
            <a:pPr lvl="1"/>
            <a:r>
              <a:rPr lang="en-US" sz="1800" dirty="0"/>
              <a:t>Prerequisite for most upper level CS systems courses</a:t>
            </a:r>
          </a:p>
          <a:p>
            <a:pPr lvl="1"/>
            <a:r>
              <a:rPr lang="en-US" sz="1800" dirty="0"/>
              <a:t>Also required for ECE embedded systems, architecture, and network courses</a:t>
            </a:r>
          </a:p>
        </p:txBody>
      </p:sp>
      <p:pic>
        <p:nvPicPr>
          <p:cNvPr id="13927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828800"/>
            <a:ext cx="4543425" cy="31718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Coverage	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representations [3]</a:t>
            </a:r>
          </a:p>
          <a:p>
            <a:pPr lvl="1"/>
            <a:r>
              <a:rPr lang="en-US" dirty="0"/>
              <a:t>It’s all just bits.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 err="1"/>
              <a:t>’s</a:t>
            </a:r>
            <a:r>
              <a:rPr lang="en-US" dirty="0"/>
              <a:t> are not integers and </a:t>
            </a:r>
            <a:r>
              <a:rPr lang="en-US" dirty="0">
                <a:latin typeface="Courier New" pitchFamily="49" charset="0"/>
              </a:rPr>
              <a:t>float</a:t>
            </a:r>
            <a:r>
              <a:rPr lang="en-US" dirty="0"/>
              <a:t>’s are not </a:t>
            </a:r>
            <a:r>
              <a:rPr lang="en-US" dirty="0" err="1"/>
              <a:t>reals</a:t>
            </a:r>
            <a:r>
              <a:rPr lang="en-US" dirty="0"/>
              <a:t>.</a:t>
            </a:r>
          </a:p>
          <a:p>
            <a:r>
              <a:rPr lang="en-US" dirty="0" smtClean="0"/>
              <a:t>x86-64 </a:t>
            </a:r>
            <a:r>
              <a:rPr lang="en-US" dirty="0"/>
              <a:t>machine language [5]</a:t>
            </a:r>
          </a:p>
          <a:p>
            <a:pPr lvl="1"/>
            <a:r>
              <a:rPr lang="en-US" dirty="0"/>
              <a:t>Analyzing and understanding compiler-generated machine code.</a:t>
            </a:r>
          </a:p>
          <a:p>
            <a:r>
              <a:rPr lang="en-US" dirty="0"/>
              <a:t>Program optimization [2]</a:t>
            </a:r>
          </a:p>
          <a:p>
            <a:pPr lvl="1"/>
            <a:r>
              <a:rPr lang="en-US" dirty="0"/>
              <a:t>Understanding compilers and modern processors.</a:t>
            </a:r>
          </a:p>
          <a:p>
            <a:r>
              <a:rPr lang="en-US" dirty="0"/>
              <a:t>Memory Hierarchy [3]</a:t>
            </a:r>
          </a:p>
          <a:p>
            <a:pPr lvl="1"/>
            <a:r>
              <a:rPr lang="en-US" dirty="0"/>
              <a:t>Caches matter!</a:t>
            </a:r>
          </a:p>
          <a:p>
            <a:r>
              <a:rPr lang="en-US" dirty="0"/>
              <a:t>Linking [1]</a:t>
            </a:r>
          </a:p>
          <a:p>
            <a:pPr lvl="1"/>
            <a:r>
              <a:rPr lang="en-US" dirty="0"/>
              <a:t>With DLL’s, linking is cool again!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Lecture Coverage (cont)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4465637"/>
          </a:xfrm>
        </p:spPr>
        <p:txBody>
          <a:bodyPr/>
          <a:lstStyle/>
          <a:p>
            <a:r>
              <a:rPr lang="en-US" dirty="0"/>
              <a:t>Exceptional Control Flow [2]</a:t>
            </a:r>
          </a:p>
          <a:p>
            <a:pPr lvl="1"/>
            <a:r>
              <a:rPr lang="en-US" dirty="0"/>
              <a:t>The system includes an operating system that you must interact with.</a:t>
            </a:r>
          </a:p>
          <a:p>
            <a:r>
              <a:rPr lang="en-US" dirty="0" smtClean="0"/>
              <a:t>Virtual </a:t>
            </a:r>
            <a:r>
              <a:rPr lang="en-US" dirty="0"/>
              <a:t>memory [4]</a:t>
            </a:r>
          </a:p>
          <a:p>
            <a:pPr lvl="1"/>
            <a:r>
              <a:rPr lang="en-US" dirty="0"/>
              <a:t>How it works, how to use it, and how to manage it.</a:t>
            </a:r>
          </a:p>
          <a:p>
            <a:r>
              <a:rPr lang="en-US" dirty="0" smtClean="0"/>
              <a:t>Application level concurrency [3]</a:t>
            </a:r>
          </a:p>
          <a:p>
            <a:pPr lvl="1"/>
            <a:r>
              <a:rPr lang="en-US" dirty="0" smtClean="0"/>
              <a:t>Processes and threads</a:t>
            </a:r>
          </a:p>
          <a:p>
            <a:pPr lvl="1"/>
            <a:r>
              <a:rPr lang="en-US" dirty="0" smtClean="0"/>
              <a:t>Races, synchronization</a:t>
            </a:r>
          </a:p>
          <a:p>
            <a:r>
              <a:rPr lang="en-US" dirty="0" smtClean="0"/>
              <a:t>I/O </a:t>
            </a:r>
            <a:r>
              <a:rPr lang="en-US" dirty="0"/>
              <a:t>and network programming [4]</a:t>
            </a:r>
          </a:p>
          <a:p>
            <a:pPr lvl="1"/>
            <a:r>
              <a:rPr lang="en-US" dirty="0"/>
              <a:t>Programs often need to talk to other programs.</a:t>
            </a:r>
          </a:p>
          <a:p>
            <a:r>
              <a:rPr lang="en-US" dirty="0" smtClean="0"/>
              <a:t>Total</a:t>
            </a:r>
            <a:r>
              <a:rPr lang="en-US" dirty="0"/>
              <a:t>: 27 lectures, 14 week </a:t>
            </a:r>
            <a:r>
              <a:rPr lang="en-US" dirty="0" smtClean="0"/>
              <a:t>semester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Key teaching insight: </a:t>
            </a:r>
          </a:p>
          <a:p>
            <a:pPr lvl="1"/>
            <a:r>
              <a:rPr lang="en-US"/>
              <a:t>Cool Labs </a:t>
            </a:r>
            <a:r>
              <a:rPr lang="en-US">
                <a:sym typeface="Symbol" pitchFamily="18" charset="2"/>
              </a:rPr>
              <a:t></a:t>
            </a:r>
            <a:r>
              <a:rPr lang="en-US"/>
              <a:t> Great Course</a:t>
            </a:r>
          </a:p>
          <a:p>
            <a:endParaRPr lang="en-US"/>
          </a:p>
          <a:p>
            <a:r>
              <a:rPr lang="en-US"/>
              <a:t>A set of 1 and 2 week labs define the course.</a:t>
            </a:r>
          </a:p>
          <a:p>
            <a:endParaRPr lang="en-US"/>
          </a:p>
          <a:p>
            <a:r>
              <a:rPr lang="en-US"/>
              <a:t>Guiding principles:</a:t>
            </a:r>
          </a:p>
          <a:p>
            <a:pPr lvl="1"/>
            <a:r>
              <a:rPr lang="en-US"/>
              <a:t>Be hands on, practical, and fun.</a:t>
            </a:r>
          </a:p>
          <a:p>
            <a:pPr lvl="1"/>
            <a:r>
              <a:rPr lang="en-US"/>
              <a:t>Be interactive, with continuous feedback from automatic graders</a:t>
            </a:r>
          </a:p>
          <a:p>
            <a:pPr lvl="1"/>
            <a:r>
              <a:rPr lang="en-US"/>
              <a:t>Find ways to challenge the best while providing worthwhile experience for the rest</a:t>
            </a:r>
          </a:p>
          <a:p>
            <a:pPr lvl="1"/>
            <a:r>
              <a:rPr lang="en-US"/>
              <a:t>Use healthy competition to maintain high energy.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Lab Exercises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77200" cy="47244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dirty="0"/>
              <a:t>Data Lab (2 weeks)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Manipulating bits.</a:t>
            </a:r>
          </a:p>
          <a:p>
            <a:pPr>
              <a:spcBef>
                <a:spcPct val="20000"/>
              </a:spcBef>
            </a:pPr>
            <a:r>
              <a:rPr lang="en-US" dirty="0"/>
              <a:t>Bomb Lab (2 weeks) 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Defusing a binary bomb.</a:t>
            </a:r>
          </a:p>
          <a:p>
            <a:pPr>
              <a:spcBef>
                <a:spcPct val="20000"/>
              </a:spcBef>
            </a:pPr>
            <a:r>
              <a:rPr lang="en-US" dirty="0" smtClean="0"/>
              <a:t>Attack </a:t>
            </a:r>
            <a:r>
              <a:rPr lang="en-US" dirty="0"/>
              <a:t>Lab (1 week) </a:t>
            </a:r>
          </a:p>
          <a:p>
            <a:pPr lvl="1">
              <a:spcBef>
                <a:spcPct val="20000"/>
              </a:spcBef>
            </a:pPr>
            <a:r>
              <a:rPr lang="en-US" dirty="0" smtClean="0"/>
              <a:t>Buffer overflow and return-oriented programming exploits</a:t>
            </a:r>
            <a:endParaRPr lang="en-US" dirty="0"/>
          </a:p>
          <a:p>
            <a:pPr>
              <a:spcBef>
                <a:spcPct val="20000"/>
              </a:spcBef>
            </a:pPr>
            <a:r>
              <a:rPr lang="en-US" dirty="0" smtClean="0"/>
              <a:t>Cache </a:t>
            </a:r>
            <a:r>
              <a:rPr lang="en-US" dirty="0"/>
              <a:t>Lab (2 weeks)</a:t>
            </a:r>
          </a:p>
          <a:p>
            <a:pPr lvl="1">
              <a:spcBef>
                <a:spcPct val="20000"/>
              </a:spcBef>
            </a:pPr>
            <a:r>
              <a:rPr lang="en-US" dirty="0" smtClean="0"/>
              <a:t>Write basic cache simulator and then optimize application</a:t>
            </a:r>
            <a:endParaRPr lang="en-US" dirty="0"/>
          </a:p>
          <a:p>
            <a:pPr>
              <a:spcBef>
                <a:spcPct val="20000"/>
              </a:spcBef>
            </a:pPr>
            <a:r>
              <a:rPr lang="en-US" dirty="0"/>
              <a:t>Shell Lab (1 week) 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Writing your own shell with job control.</a:t>
            </a:r>
          </a:p>
          <a:p>
            <a:pPr>
              <a:spcBef>
                <a:spcPct val="20000"/>
              </a:spcBef>
            </a:pPr>
            <a:r>
              <a:rPr lang="en-US" dirty="0" err="1"/>
              <a:t>Malloc</a:t>
            </a:r>
            <a:r>
              <a:rPr lang="en-US" dirty="0"/>
              <a:t> Lab (2-3 weeks) 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Writing your own </a:t>
            </a:r>
            <a:r>
              <a:rPr lang="en-US" dirty="0" err="1"/>
              <a:t>malloc</a:t>
            </a:r>
            <a:r>
              <a:rPr lang="en-US" dirty="0"/>
              <a:t> package.</a:t>
            </a:r>
          </a:p>
          <a:p>
            <a:pPr>
              <a:spcBef>
                <a:spcPct val="20000"/>
              </a:spcBef>
            </a:pPr>
            <a:r>
              <a:rPr lang="en-US" dirty="0"/>
              <a:t>Proxy Lab (2 weeks) </a:t>
            </a:r>
          </a:p>
          <a:p>
            <a:pPr lvl="1">
              <a:spcBef>
                <a:spcPct val="20000"/>
              </a:spcBef>
            </a:pPr>
            <a:r>
              <a:rPr lang="en-US" dirty="0"/>
              <a:t>Writing your own concurrent Web proxy.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Lab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4297362"/>
          </a:xfrm>
        </p:spPr>
        <p:txBody>
          <a:bodyPr/>
          <a:lstStyle/>
          <a:p>
            <a:r>
              <a:rPr lang="en-US" dirty="0"/>
              <a:t>Goal: Solve some “bit puzzles” in C using a limited set of logical and arithmetic operators.</a:t>
            </a:r>
          </a:p>
          <a:p>
            <a:pPr lvl="1"/>
            <a:r>
              <a:rPr lang="en-US" dirty="0"/>
              <a:t>Examples: </a:t>
            </a:r>
            <a:r>
              <a:rPr lang="en-US" dirty="0" err="1">
                <a:latin typeface="Courier New" pitchFamily="49" charset="0"/>
              </a:rPr>
              <a:t>absval</a:t>
            </a:r>
            <a:r>
              <a:rPr lang="en-US" dirty="0">
                <a:latin typeface="Courier New" pitchFamily="49" charset="0"/>
              </a:rPr>
              <a:t>(x), </a:t>
            </a:r>
            <a:r>
              <a:rPr lang="en-US" dirty="0" err="1">
                <a:latin typeface="Courier New" pitchFamily="49" charset="0"/>
              </a:rPr>
              <a:t>greaterthan</a:t>
            </a:r>
            <a:r>
              <a:rPr lang="en-US" dirty="0">
                <a:latin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</a:rPr>
              <a:t>x,y</a:t>
            </a:r>
            <a:r>
              <a:rPr lang="en-US" dirty="0">
                <a:latin typeface="Courier New" pitchFamily="49" charset="0"/>
              </a:rPr>
              <a:t>), log2(x)</a:t>
            </a:r>
          </a:p>
          <a:p>
            <a:r>
              <a:rPr lang="en-US" dirty="0"/>
              <a:t>Lessons:</a:t>
            </a:r>
          </a:p>
          <a:p>
            <a:pPr lvl="1"/>
            <a:r>
              <a:rPr lang="en-US" dirty="0"/>
              <a:t>Information is just bits in context.</a:t>
            </a:r>
          </a:p>
          <a:p>
            <a:pPr lvl="1"/>
            <a:r>
              <a:rPr lang="en-US" dirty="0"/>
              <a:t>C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 err="1"/>
              <a:t>’s</a:t>
            </a:r>
            <a:r>
              <a:rPr lang="en-US" dirty="0"/>
              <a:t> are not the same as integers. </a:t>
            </a:r>
          </a:p>
          <a:p>
            <a:pPr lvl="1"/>
            <a:r>
              <a:rPr lang="en-US" dirty="0"/>
              <a:t>C </a:t>
            </a:r>
            <a:r>
              <a:rPr lang="en-US" dirty="0">
                <a:latin typeface="Courier New" pitchFamily="49" charset="0"/>
              </a:rPr>
              <a:t>float</a:t>
            </a:r>
            <a:r>
              <a:rPr lang="en-US" dirty="0"/>
              <a:t>’s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are not the same as </a:t>
            </a:r>
            <a:r>
              <a:rPr lang="en-US" dirty="0" err="1"/>
              <a:t>reals</a:t>
            </a:r>
            <a:r>
              <a:rPr lang="en-US" dirty="0"/>
              <a:t>.</a:t>
            </a:r>
          </a:p>
          <a:p>
            <a:r>
              <a:rPr lang="en-US" dirty="0"/>
              <a:t>Infrastructure</a:t>
            </a:r>
          </a:p>
          <a:p>
            <a:pPr lvl="1"/>
            <a:r>
              <a:rPr lang="en-US" dirty="0"/>
              <a:t>Configurable source-to-source C compiler that checks for compliance.</a:t>
            </a:r>
          </a:p>
          <a:p>
            <a:pPr lvl="1"/>
            <a:r>
              <a:rPr lang="en-US" dirty="0"/>
              <a:t>Instructor can automatically select from 45 puzzles.</a:t>
            </a:r>
          </a:p>
          <a:p>
            <a:pPr lvl="1"/>
            <a:r>
              <a:rPr lang="en-US" dirty="0"/>
              <a:t>Automatic </a:t>
            </a:r>
            <a:r>
              <a:rPr lang="en-US" dirty="0" smtClean="0"/>
              <a:t>testing using formal verification tools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Solve a Bit Puzzle!</a:t>
            </a:r>
          </a:p>
        </p:txBody>
      </p:sp>
      <p:sp>
        <p:nvSpPr>
          <p:cNvPr id="113668" name="Rectangle 1028"/>
          <p:cNvSpPr>
            <a:spLocks noChangeArrowheads="1"/>
          </p:cNvSpPr>
          <p:nvPr/>
        </p:nvSpPr>
        <p:spPr bwMode="auto">
          <a:xfrm>
            <a:off x="457200" y="1617663"/>
            <a:ext cx="8137525" cy="3305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36000" tIns="0" rIns="36000" bIns="0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/* </a:t>
            </a:r>
          </a:p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* abs - absolute value of x (except returns TMin for TMin)</a:t>
            </a:r>
          </a:p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*   Example: abs(-1) = 1.</a:t>
            </a:r>
          </a:p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*   Legal ops: ! ~ &amp; ^ | + &lt;&lt; &gt;&gt;</a:t>
            </a:r>
          </a:p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*   Max ops: 10</a:t>
            </a:r>
          </a:p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*   Rating: 4</a:t>
            </a:r>
          </a:p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*/</a:t>
            </a:r>
          </a:p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int abs(int x) {</a:t>
            </a:r>
          </a:p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int mask = x&gt;&gt;31;</a:t>
            </a:r>
          </a:p>
          <a:p>
            <a:pPr algn="l" eaLnBrk="1" hangingPunct="1">
              <a:lnSpc>
                <a:spcPct val="100000"/>
              </a:lnSpc>
            </a:pPr>
            <a:endParaRPr lang="en-US"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  return ____________________________;</a:t>
            </a:r>
          </a:p>
          <a:p>
            <a:pPr algn="l" eaLnBrk="1" hangingPunct="1">
              <a:lnSpc>
                <a:spcPct val="100000"/>
              </a:lnSpc>
            </a:pPr>
            <a:r>
              <a:rPr lang="en-US">
                <a:latin typeface="Courier New" pitchFamily="49" charset="0"/>
              </a:rPr>
              <a:t>}</a:t>
            </a:r>
          </a:p>
        </p:txBody>
      </p:sp>
      <p:grpSp>
        <p:nvGrpSpPr>
          <p:cNvPr id="113689" name="Group 1049"/>
          <p:cNvGrpSpPr>
            <a:grpSpLocks/>
          </p:cNvGrpSpPr>
          <p:nvPr/>
        </p:nvGrpSpPr>
        <p:grpSpPr bwMode="auto">
          <a:xfrm>
            <a:off x="3124200" y="3276600"/>
            <a:ext cx="3724275" cy="660400"/>
            <a:chOff x="1968" y="2064"/>
            <a:chExt cx="2346" cy="416"/>
          </a:xfrm>
        </p:grpSpPr>
        <p:sp>
          <p:nvSpPr>
            <p:cNvPr id="113687" name="Text Box 1047"/>
            <p:cNvSpPr txBox="1">
              <a:spLocks noChangeArrowheads="1"/>
            </p:cNvSpPr>
            <p:nvPr/>
          </p:nvSpPr>
          <p:spPr bwMode="auto">
            <a:xfrm>
              <a:off x="2880" y="2064"/>
              <a:ext cx="1434" cy="416"/>
            </a:xfrm>
            <a:prstGeom prst="rect">
              <a:avLst/>
            </a:prstGeom>
            <a:solidFill>
              <a:srgbClr val="66FFCC"/>
            </a:solidFill>
            <a:ln w="19050">
              <a:solidFill>
                <a:schemeClr val="bg2"/>
              </a:solidFill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1663700" algn="l"/>
                </a:tabLst>
              </a:pPr>
              <a:r>
                <a:rPr lang="en-US" b="0"/>
                <a:t>11…1</a:t>
              </a:r>
              <a:r>
                <a:rPr lang="en-US" b="0" baseline="-25000"/>
                <a:t>2</a:t>
              </a:r>
              <a:r>
                <a:rPr lang="en-US" b="0"/>
                <a:t>, = –1,	x &lt; 0</a:t>
              </a:r>
            </a:p>
            <a:p>
              <a:pPr algn="l">
                <a:lnSpc>
                  <a:spcPct val="100000"/>
                </a:lnSpc>
                <a:tabLst>
                  <a:tab pos="1663700" algn="l"/>
                </a:tabLst>
              </a:pPr>
              <a:r>
                <a:rPr lang="en-US" b="0"/>
                <a:t>00…0</a:t>
              </a:r>
              <a:r>
                <a:rPr lang="en-US" b="0" baseline="-25000"/>
                <a:t>2</a:t>
              </a:r>
              <a:r>
                <a:rPr lang="en-US" b="0"/>
                <a:t>, =   0,	x </a:t>
              </a:r>
              <a:r>
                <a:rPr lang="en-US" b="0">
                  <a:sym typeface="Symbol" pitchFamily="18" charset="2"/>
                </a:rPr>
                <a:t></a:t>
              </a:r>
              <a:r>
                <a:rPr lang="en-US" b="0"/>
                <a:t> 0</a:t>
              </a:r>
            </a:p>
          </p:txBody>
        </p:sp>
        <p:sp>
          <p:nvSpPr>
            <p:cNvPr id="113688" name="Line 1048"/>
            <p:cNvSpPr>
              <a:spLocks noChangeShapeType="1"/>
            </p:cNvSpPr>
            <p:nvPr/>
          </p:nvSpPr>
          <p:spPr bwMode="auto">
            <a:xfrm flipH="1">
              <a:off x="1968" y="2352"/>
              <a:ext cx="912" cy="96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3704" name="Group 1064"/>
          <p:cNvGrpSpPr>
            <a:grpSpLocks/>
          </p:cNvGrpSpPr>
          <p:nvPr/>
        </p:nvGrpSpPr>
        <p:grpSpPr bwMode="auto">
          <a:xfrm>
            <a:off x="914400" y="4291013"/>
            <a:ext cx="2282825" cy="1804987"/>
            <a:chOff x="576" y="2703"/>
            <a:chExt cx="1438" cy="1137"/>
          </a:xfrm>
        </p:grpSpPr>
        <p:sp>
          <p:nvSpPr>
            <p:cNvPr id="113669" name="Text Box 1029"/>
            <p:cNvSpPr txBox="1">
              <a:spLocks noChangeArrowheads="1"/>
            </p:cNvSpPr>
            <p:nvPr/>
          </p:nvSpPr>
          <p:spPr bwMode="auto">
            <a:xfrm>
              <a:off x="1200" y="2703"/>
              <a:ext cx="8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2000">
                  <a:solidFill>
                    <a:srgbClr val="FF0000"/>
                  </a:solidFill>
                  <a:latin typeface="Courier New" pitchFamily="49" charset="0"/>
                </a:rPr>
                <a:t>(x^mask)</a:t>
              </a:r>
            </a:p>
          </p:txBody>
        </p:sp>
        <p:grpSp>
          <p:nvGrpSpPr>
            <p:cNvPr id="113699" name="Group 1059"/>
            <p:cNvGrpSpPr>
              <a:grpSpLocks/>
            </p:cNvGrpSpPr>
            <p:nvPr/>
          </p:nvGrpSpPr>
          <p:grpSpPr bwMode="auto">
            <a:xfrm>
              <a:off x="576" y="2880"/>
              <a:ext cx="1248" cy="960"/>
              <a:chOff x="576" y="2928"/>
              <a:chExt cx="1248" cy="960"/>
            </a:xfrm>
          </p:grpSpPr>
          <p:sp>
            <p:nvSpPr>
              <p:cNvPr id="113691" name="Text Box 1051"/>
              <p:cNvSpPr txBox="1">
                <a:spLocks noChangeArrowheads="1"/>
              </p:cNvSpPr>
              <p:nvPr/>
            </p:nvSpPr>
            <p:spPr bwMode="auto">
              <a:xfrm>
                <a:off x="576" y="3472"/>
                <a:ext cx="1248" cy="416"/>
              </a:xfrm>
              <a:prstGeom prst="rect">
                <a:avLst/>
              </a:prstGeom>
              <a:solidFill>
                <a:srgbClr val="66FFCC"/>
              </a:solidFill>
              <a:ln w="19050">
                <a:solidFill>
                  <a:schemeClr val="bg2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lIns="45720" rIns="4572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b="0"/>
                  <a:t>–x – 1,	x &lt; 0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b="0"/>
                  <a:t>x,	x </a:t>
                </a:r>
                <a:r>
                  <a:rPr lang="en-US" b="0">
                    <a:sym typeface="Symbol" pitchFamily="18" charset="2"/>
                  </a:rPr>
                  <a:t></a:t>
                </a:r>
                <a:r>
                  <a:rPr lang="en-US" b="0"/>
                  <a:t> 0</a:t>
                </a:r>
              </a:p>
            </p:txBody>
          </p:sp>
          <p:sp>
            <p:nvSpPr>
              <p:cNvPr id="113692" name="Line 1052"/>
              <p:cNvSpPr>
                <a:spLocks noChangeShapeType="1"/>
              </p:cNvSpPr>
              <p:nvPr/>
            </p:nvSpPr>
            <p:spPr bwMode="auto">
              <a:xfrm flipV="1">
                <a:off x="1248" y="2928"/>
                <a:ext cx="240" cy="528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sm" len="sm"/>
              </a:ln>
              <a:effectLst/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13705" name="Group 1065"/>
          <p:cNvGrpSpPr>
            <a:grpSpLocks/>
          </p:cNvGrpSpPr>
          <p:nvPr/>
        </p:nvGrpSpPr>
        <p:grpSpPr bwMode="auto">
          <a:xfrm>
            <a:off x="3197225" y="4291013"/>
            <a:ext cx="1749425" cy="1804987"/>
            <a:chOff x="2014" y="2703"/>
            <a:chExt cx="1102" cy="1137"/>
          </a:xfrm>
        </p:grpSpPr>
        <p:sp>
          <p:nvSpPr>
            <p:cNvPr id="113670" name="Text Box 1030"/>
            <p:cNvSpPr txBox="1">
              <a:spLocks noChangeArrowheads="1"/>
            </p:cNvSpPr>
            <p:nvPr/>
          </p:nvSpPr>
          <p:spPr bwMode="auto">
            <a:xfrm>
              <a:off x="2014" y="2703"/>
              <a:ext cx="110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2000">
                  <a:solidFill>
                    <a:srgbClr val="FF0000"/>
                  </a:solidFill>
                  <a:latin typeface="Courier New" pitchFamily="49" charset="0"/>
                </a:rPr>
                <a:t> +  1+~mask</a:t>
              </a:r>
            </a:p>
          </p:txBody>
        </p:sp>
        <p:grpSp>
          <p:nvGrpSpPr>
            <p:cNvPr id="113700" name="Group 1060"/>
            <p:cNvGrpSpPr>
              <a:grpSpLocks/>
            </p:cNvGrpSpPr>
            <p:nvPr/>
          </p:nvGrpSpPr>
          <p:grpSpPr bwMode="auto">
            <a:xfrm>
              <a:off x="2238" y="2928"/>
              <a:ext cx="642" cy="912"/>
              <a:chOff x="2112" y="2928"/>
              <a:chExt cx="642" cy="912"/>
            </a:xfrm>
          </p:grpSpPr>
          <p:sp>
            <p:nvSpPr>
              <p:cNvPr id="113695" name="Line 1055"/>
              <p:cNvSpPr>
                <a:spLocks noChangeShapeType="1"/>
              </p:cNvSpPr>
              <p:nvPr/>
            </p:nvSpPr>
            <p:spPr bwMode="auto">
              <a:xfrm flipV="1">
                <a:off x="2400" y="2928"/>
                <a:ext cx="96" cy="528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 type="triangle" w="sm" len="sm"/>
              </a:ln>
              <a:effectLst/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3694" name="Text Box 1054"/>
              <p:cNvSpPr txBox="1">
                <a:spLocks noChangeArrowheads="1"/>
              </p:cNvSpPr>
              <p:nvPr/>
            </p:nvSpPr>
            <p:spPr bwMode="auto">
              <a:xfrm>
                <a:off x="2112" y="3424"/>
                <a:ext cx="642" cy="416"/>
              </a:xfrm>
              <a:prstGeom prst="rect">
                <a:avLst/>
              </a:prstGeom>
              <a:solidFill>
                <a:srgbClr val="66FFCC"/>
              </a:solidFill>
              <a:ln w="19050">
                <a:solidFill>
                  <a:schemeClr val="bg2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>
                <a:spAutoFit/>
              </a:bodyPr>
              <a:lstStyle/>
              <a:p>
                <a:pPr algn="l">
                  <a:lnSpc>
                    <a:spcPct val="100000"/>
                  </a:lnSpc>
                  <a:tabLst>
                    <a:tab pos="406400" algn="l"/>
                  </a:tabLst>
                </a:pPr>
                <a:r>
                  <a:rPr lang="en-US" b="0"/>
                  <a:t>1,	x &lt; 0</a:t>
                </a:r>
              </a:p>
              <a:p>
                <a:pPr algn="l">
                  <a:lnSpc>
                    <a:spcPct val="100000"/>
                  </a:lnSpc>
                  <a:tabLst>
                    <a:tab pos="406400" algn="l"/>
                  </a:tabLst>
                </a:pPr>
                <a:r>
                  <a:rPr lang="en-US" b="0"/>
                  <a:t>0,	x </a:t>
                </a:r>
                <a:r>
                  <a:rPr lang="en-US" b="0">
                    <a:sym typeface="Symbol" pitchFamily="18" charset="2"/>
                  </a:rPr>
                  <a:t></a:t>
                </a:r>
                <a:r>
                  <a:rPr lang="en-US" b="0"/>
                  <a:t> 0</a:t>
                </a:r>
              </a:p>
            </p:txBody>
          </p:sp>
        </p:grpSp>
      </p:grpSp>
      <p:grpSp>
        <p:nvGrpSpPr>
          <p:cNvPr id="113706" name="Group 1066"/>
          <p:cNvGrpSpPr>
            <a:grpSpLocks/>
          </p:cNvGrpSpPr>
          <p:nvPr/>
        </p:nvGrpSpPr>
        <p:grpSpPr bwMode="auto">
          <a:xfrm>
            <a:off x="3065463" y="5435600"/>
            <a:ext cx="3554412" cy="660400"/>
            <a:chOff x="1931" y="3424"/>
            <a:chExt cx="2239" cy="416"/>
          </a:xfrm>
        </p:grpSpPr>
        <p:sp>
          <p:nvSpPr>
            <p:cNvPr id="113697" name="Text Box 1057"/>
            <p:cNvSpPr txBox="1">
              <a:spLocks noChangeArrowheads="1"/>
            </p:cNvSpPr>
            <p:nvPr/>
          </p:nvSpPr>
          <p:spPr bwMode="auto">
            <a:xfrm>
              <a:off x="3312" y="3424"/>
              <a:ext cx="858" cy="416"/>
            </a:xfrm>
            <a:prstGeom prst="rect">
              <a:avLst/>
            </a:prstGeom>
            <a:solidFill>
              <a:srgbClr val="66FFCC"/>
            </a:solidFill>
            <a:ln w="19050">
              <a:solidFill>
                <a:schemeClr val="bg2"/>
              </a:solidFill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749300" algn="l"/>
                </a:tabLst>
              </a:pPr>
              <a:r>
                <a:rPr lang="en-US" b="0"/>
                <a:t>–x,	x &lt; 0</a:t>
              </a:r>
            </a:p>
            <a:p>
              <a:pPr algn="l">
                <a:lnSpc>
                  <a:spcPct val="100000"/>
                </a:lnSpc>
                <a:tabLst>
                  <a:tab pos="749300" algn="l"/>
                </a:tabLst>
              </a:pPr>
              <a:r>
                <a:rPr lang="en-US" b="0"/>
                <a:t>x,	x </a:t>
              </a:r>
              <a:r>
                <a:rPr lang="en-US" b="0">
                  <a:sym typeface="Symbol" pitchFamily="18" charset="2"/>
                </a:rPr>
                <a:t></a:t>
              </a:r>
              <a:r>
                <a:rPr lang="en-US" b="0"/>
                <a:t> 0</a:t>
              </a:r>
            </a:p>
          </p:txBody>
        </p:sp>
        <p:grpSp>
          <p:nvGrpSpPr>
            <p:cNvPr id="113703" name="Group 1063"/>
            <p:cNvGrpSpPr>
              <a:grpSpLocks/>
            </p:cNvGrpSpPr>
            <p:nvPr/>
          </p:nvGrpSpPr>
          <p:grpSpPr bwMode="auto">
            <a:xfrm>
              <a:off x="1931" y="3504"/>
              <a:ext cx="1237" cy="265"/>
              <a:chOff x="1931" y="3504"/>
              <a:chExt cx="1237" cy="265"/>
            </a:xfrm>
          </p:grpSpPr>
          <p:sp>
            <p:nvSpPr>
              <p:cNvPr id="113701" name="Text Box 1061"/>
              <p:cNvSpPr txBox="1">
                <a:spLocks noChangeArrowheads="1"/>
              </p:cNvSpPr>
              <p:nvPr/>
            </p:nvSpPr>
            <p:spPr bwMode="auto">
              <a:xfrm>
                <a:off x="1931" y="3504"/>
                <a:ext cx="170" cy="26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>
                <a:spAutoFit/>
              </a:bodyPr>
              <a:lstStyle/>
              <a:p>
                <a:r>
                  <a:rPr lang="en-US" sz="2400" b="0"/>
                  <a:t>+</a:t>
                </a:r>
              </a:p>
            </p:txBody>
          </p:sp>
          <p:sp>
            <p:nvSpPr>
              <p:cNvPr id="113702" name="Text Box 1062"/>
              <p:cNvSpPr txBox="1">
                <a:spLocks noChangeArrowheads="1"/>
              </p:cNvSpPr>
              <p:nvPr/>
            </p:nvSpPr>
            <p:spPr bwMode="auto">
              <a:xfrm>
                <a:off x="2998" y="3504"/>
                <a:ext cx="170" cy="26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>
                <a:spAutoFit/>
              </a:bodyPr>
              <a:lstStyle/>
              <a:p>
                <a:r>
                  <a:rPr lang="en-US" sz="2400" b="0"/>
                  <a:t>=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Verifying Solutions</a:t>
            </a:r>
            <a:endParaRPr lang="en-US" dirty="0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1291" y="4574121"/>
            <a:ext cx="5315983" cy="1908534"/>
          </a:xfrm>
        </p:spPr>
        <p:txBody>
          <a:bodyPr/>
          <a:lstStyle/>
          <a:p>
            <a:r>
              <a:rPr lang="en-US" dirty="0"/>
              <a:t>Do these functions produce identical results?</a:t>
            </a:r>
          </a:p>
          <a:p>
            <a:r>
              <a:rPr lang="en-US" dirty="0"/>
              <a:t>How could you find </a:t>
            </a:r>
            <a:r>
              <a:rPr lang="en-US" dirty="0" smtClean="0"/>
              <a:t>out</a:t>
            </a:r>
            <a:r>
              <a:rPr lang="en-US" dirty="0"/>
              <a:t>?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2136567" y="1526828"/>
            <a:ext cx="5563978" cy="1323250"/>
          </a:xfrm>
          <a:prstGeom prst="rect">
            <a:avLst/>
          </a:prstGeom>
          <a:solidFill>
            <a:srgbClr val="FFCC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623" tIns="44517" rIns="90623" bIns="44517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abs(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x) {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mask = x&gt;&gt;31;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return (x ^ mask) + ~mask + 1;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}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2130209" y="3123634"/>
            <a:ext cx="4502053" cy="1017885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623" tIns="44517" rIns="90623" bIns="44517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</a:rPr>
              <a:t>test_abs</a:t>
            </a:r>
            <a:r>
              <a:rPr lang="en-US" sz="2000" dirty="0">
                <a:latin typeface="Courier New" pitchFamily="49" charset="0"/>
              </a:rPr>
              <a:t>(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x) {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return (x &lt; 0) ? -x : x;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to Computer Systems</a:t>
            </a:r>
          </a:p>
          <a:p>
            <a:pPr lvl="1"/>
            <a:r>
              <a:rPr lang="en-US" dirty="0"/>
              <a:t>Course taught at CMU since Fall, 1998</a:t>
            </a:r>
          </a:p>
          <a:p>
            <a:pPr lvl="1"/>
            <a:r>
              <a:rPr lang="en-US" dirty="0"/>
              <a:t>Some ideas on labs, motivations, …</a:t>
            </a:r>
          </a:p>
          <a:p>
            <a:r>
              <a:rPr lang="en-US" dirty="0"/>
              <a:t>Computer Systems: A Programmer’s Perspective</a:t>
            </a:r>
          </a:p>
          <a:p>
            <a:pPr lvl="1"/>
            <a:r>
              <a:rPr lang="en-US" dirty="0"/>
              <a:t>Our </a:t>
            </a:r>
            <a:r>
              <a:rPr lang="en-US" dirty="0" smtClean="0"/>
              <a:t>textbook, now in its third edition</a:t>
            </a:r>
            <a:endParaRPr lang="en-US" dirty="0"/>
          </a:p>
          <a:p>
            <a:pPr lvl="1"/>
            <a:r>
              <a:rPr lang="en-US" dirty="0"/>
              <a:t>Ways to use the book in different courses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Bit-Level Program Model</a:t>
            </a:r>
            <a:endParaRPr lang="en-US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171" y="5795583"/>
            <a:ext cx="6951793" cy="496219"/>
          </a:xfrm>
        </p:spPr>
        <p:txBody>
          <a:bodyPr/>
          <a:lstStyle/>
          <a:p>
            <a:pPr lvl="1"/>
            <a:r>
              <a:rPr lang="en-US" dirty="0"/>
              <a:t>View computer word as 32 separate bit values</a:t>
            </a:r>
          </a:p>
          <a:p>
            <a:pPr lvl="1"/>
            <a:r>
              <a:rPr lang="en-US" dirty="0"/>
              <a:t>Each output becomes Boolean function of inputs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3007" y="2512903"/>
            <a:ext cx="3586381" cy="3053655"/>
            <a:chOff x="2588" y="908"/>
            <a:chExt cx="2256" cy="1920"/>
          </a:xfrm>
        </p:grpSpPr>
        <p:sp>
          <p:nvSpPr>
            <p:cNvPr id="145413" name="Rectangle 5"/>
            <p:cNvSpPr>
              <a:spLocks noChangeArrowheads="1"/>
            </p:cNvSpPr>
            <p:nvPr/>
          </p:nvSpPr>
          <p:spPr bwMode="auto">
            <a:xfrm>
              <a:off x="3269" y="908"/>
              <a:ext cx="903" cy="1920"/>
            </a:xfrm>
            <a:prstGeom prst="rect">
              <a:avLst/>
            </a:prstGeom>
            <a:solidFill>
              <a:srgbClr val="339933"/>
            </a:solidFill>
            <a:ln w="19050">
              <a:solidFill>
                <a:schemeClr val="tx2"/>
              </a:solidFill>
              <a:miter lim="800000"/>
              <a:headEnd/>
              <a:tailEnd type="none" w="sm" len="sm"/>
            </a:ln>
            <a:effectLst/>
          </p:spPr>
          <p:txBody>
            <a:bodyPr wrap="none" lIns="45720" rIns="45720" anchor="ctr"/>
            <a:lstStyle/>
            <a:p>
              <a:r>
                <a:rPr lang="en-US" sz="2800" dirty="0">
                  <a:solidFill>
                    <a:srgbClr val="FFFF99"/>
                  </a:solidFill>
                </a:rPr>
                <a:t>abs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588" y="908"/>
              <a:ext cx="240" cy="1920"/>
              <a:chOff x="2588" y="908"/>
              <a:chExt cx="240" cy="1920"/>
            </a:xfrm>
          </p:grpSpPr>
          <p:sp>
            <p:nvSpPr>
              <p:cNvPr id="145415" name="Rectangle 7"/>
              <p:cNvSpPr>
                <a:spLocks noChangeArrowheads="1"/>
              </p:cNvSpPr>
              <p:nvPr/>
            </p:nvSpPr>
            <p:spPr bwMode="auto">
              <a:xfrm>
                <a:off x="2588" y="908"/>
                <a:ext cx="240" cy="192"/>
              </a:xfrm>
              <a:prstGeom prst="rect">
                <a:avLst/>
              </a:prstGeom>
              <a:solidFill>
                <a:srgbClr val="CCFFFF"/>
              </a:solidFill>
              <a:ln w="19050">
                <a:solidFill>
                  <a:schemeClr val="tx2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 anchor="ctr"/>
              <a:lstStyle/>
              <a:p>
                <a:pPr algn="l"/>
                <a:r>
                  <a:rPr lang="en-US" sz="1600" dirty="0"/>
                  <a:t>x</a:t>
                </a:r>
                <a:r>
                  <a:rPr lang="en-US" sz="1600" baseline="-25000" dirty="0"/>
                  <a:t>0</a:t>
                </a:r>
              </a:p>
            </p:txBody>
          </p:sp>
          <p:sp>
            <p:nvSpPr>
              <p:cNvPr id="145416" name="Rectangle 8"/>
              <p:cNvSpPr>
                <a:spLocks noChangeArrowheads="1"/>
              </p:cNvSpPr>
              <p:nvPr/>
            </p:nvSpPr>
            <p:spPr bwMode="auto">
              <a:xfrm>
                <a:off x="2588" y="1100"/>
                <a:ext cx="240" cy="192"/>
              </a:xfrm>
              <a:prstGeom prst="rect">
                <a:avLst/>
              </a:prstGeom>
              <a:solidFill>
                <a:srgbClr val="CCFFFF"/>
              </a:solidFill>
              <a:ln w="19050">
                <a:solidFill>
                  <a:schemeClr val="tx2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 anchor="ctr"/>
              <a:lstStyle/>
              <a:p>
                <a:pPr algn="l"/>
                <a:r>
                  <a:rPr lang="en-US" sz="1600" dirty="0"/>
                  <a:t>x</a:t>
                </a:r>
                <a:r>
                  <a:rPr lang="en-US" sz="1600" baseline="-25000" dirty="0"/>
                  <a:t>1</a:t>
                </a:r>
              </a:p>
            </p:txBody>
          </p:sp>
          <p:sp>
            <p:nvSpPr>
              <p:cNvPr id="145417" name="Rectangle 9"/>
              <p:cNvSpPr>
                <a:spLocks noChangeArrowheads="1"/>
              </p:cNvSpPr>
              <p:nvPr/>
            </p:nvSpPr>
            <p:spPr bwMode="auto">
              <a:xfrm>
                <a:off x="2588" y="1292"/>
                <a:ext cx="240" cy="192"/>
              </a:xfrm>
              <a:prstGeom prst="rect">
                <a:avLst/>
              </a:prstGeom>
              <a:solidFill>
                <a:srgbClr val="CCFFFF"/>
              </a:solidFill>
              <a:ln w="19050">
                <a:solidFill>
                  <a:schemeClr val="tx2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 anchor="ctr"/>
              <a:lstStyle/>
              <a:p>
                <a:pPr algn="l"/>
                <a:r>
                  <a:rPr lang="en-US" sz="1600" dirty="0"/>
                  <a:t>x</a:t>
                </a:r>
                <a:r>
                  <a:rPr lang="en-US" sz="1600" baseline="-25000" dirty="0"/>
                  <a:t>2</a:t>
                </a:r>
              </a:p>
            </p:txBody>
          </p:sp>
          <p:sp>
            <p:nvSpPr>
              <p:cNvPr id="145418" name="Rectangle 10"/>
              <p:cNvSpPr>
                <a:spLocks noChangeArrowheads="1"/>
              </p:cNvSpPr>
              <p:nvPr/>
            </p:nvSpPr>
            <p:spPr bwMode="auto">
              <a:xfrm>
                <a:off x="2588" y="1484"/>
                <a:ext cx="240" cy="1152"/>
              </a:xfrm>
              <a:prstGeom prst="rect">
                <a:avLst/>
              </a:prstGeom>
              <a:solidFill>
                <a:srgbClr val="CCFFFF"/>
              </a:solidFill>
              <a:ln w="19050">
                <a:solidFill>
                  <a:schemeClr val="tx2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 anchor="ctr"/>
              <a:lstStyle/>
              <a:p>
                <a:r>
                  <a:rPr lang="en-US" sz="1600" baseline="-25000" dirty="0">
                    <a:cs typeface="Arial" charset="0"/>
                  </a:rPr>
                  <a:t>•</a:t>
                </a:r>
              </a:p>
              <a:p>
                <a:endParaRPr lang="en-US" sz="1600" baseline="-25000" dirty="0">
                  <a:cs typeface="Arial" charset="0"/>
                </a:endParaRPr>
              </a:p>
              <a:p>
                <a:r>
                  <a:rPr lang="en-US" sz="1600" baseline="-25000" dirty="0">
                    <a:cs typeface="Arial" charset="0"/>
                  </a:rPr>
                  <a:t>•</a:t>
                </a:r>
              </a:p>
              <a:p>
                <a:endParaRPr lang="en-US" sz="1600" baseline="-25000" dirty="0">
                  <a:cs typeface="Arial" charset="0"/>
                </a:endParaRPr>
              </a:p>
              <a:p>
                <a:r>
                  <a:rPr lang="en-US" sz="1600" baseline="-25000" dirty="0">
                    <a:cs typeface="Arial" charset="0"/>
                  </a:rPr>
                  <a:t>•</a:t>
                </a:r>
              </a:p>
            </p:txBody>
          </p:sp>
          <p:sp>
            <p:nvSpPr>
              <p:cNvPr id="145419" name="Rectangle 11"/>
              <p:cNvSpPr>
                <a:spLocks noChangeArrowheads="1"/>
              </p:cNvSpPr>
              <p:nvPr/>
            </p:nvSpPr>
            <p:spPr bwMode="auto">
              <a:xfrm>
                <a:off x="2588" y="2636"/>
                <a:ext cx="240" cy="192"/>
              </a:xfrm>
              <a:prstGeom prst="rect">
                <a:avLst/>
              </a:prstGeom>
              <a:solidFill>
                <a:srgbClr val="CCFFFF"/>
              </a:solidFill>
              <a:ln w="19050">
                <a:solidFill>
                  <a:schemeClr val="tx2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 anchor="ctr"/>
              <a:lstStyle/>
              <a:p>
                <a:pPr algn="l"/>
                <a:r>
                  <a:rPr lang="en-US" sz="1600" dirty="0"/>
                  <a:t>x</a:t>
                </a:r>
                <a:r>
                  <a:rPr lang="en-US" sz="1600" baseline="-25000" dirty="0"/>
                  <a:t>31</a:t>
                </a:r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4604" y="908"/>
              <a:ext cx="240" cy="1920"/>
              <a:chOff x="2588" y="908"/>
              <a:chExt cx="240" cy="1920"/>
            </a:xfrm>
          </p:grpSpPr>
          <p:sp>
            <p:nvSpPr>
              <p:cNvPr id="145421" name="Rectangle 13"/>
              <p:cNvSpPr>
                <a:spLocks noChangeArrowheads="1"/>
              </p:cNvSpPr>
              <p:nvPr/>
            </p:nvSpPr>
            <p:spPr bwMode="auto">
              <a:xfrm>
                <a:off x="2588" y="908"/>
                <a:ext cx="240" cy="192"/>
              </a:xfrm>
              <a:prstGeom prst="rect">
                <a:avLst/>
              </a:prstGeom>
              <a:solidFill>
                <a:srgbClr val="CCFFFF"/>
              </a:solidFill>
              <a:ln w="19050">
                <a:solidFill>
                  <a:schemeClr val="tx2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 anchor="ctr"/>
              <a:lstStyle/>
              <a:p>
                <a:pPr algn="l"/>
                <a:r>
                  <a:rPr lang="en-US" sz="1600" dirty="0"/>
                  <a:t>y</a:t>
                </a:r>
                <a:r>
                  <a:rPr lang="en-US" sz="1600" baseline="-25000" dirty="0"/>
                  <a:t>0</a:t>
                </a:r>
              </a:p>
            </p:txBody>
          </p:sp>
          <p:sp>
            <p:nvSpPr>
              <p:cNvPr id="145422" name="Rectangle 14"/>
              <p:cNvSpPr>
                <a:spLocks noChangeArrowheads="1"/>
              </p:cNvSpPr>
              <p:nvPr/>
            </p:nvSpPr>
            <p:spPr bwMode="auto">
              <a:xfrm>
                <a:off x="2588" y="1100"/>
                <a:ext cx="240" cy="192"/>
              </a:xfrm>
              <a:prstGeom prst="rect">
                <a:avLst/>
              </a:prstGeom>
              <a:solidFill>
                <a:srgbClr val="CCFFFF"/>
              </a:solidFill>
              <a:ln w="19050">
                <a:solidFill>
                  <a:schemeClr val="tx2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 anchor="ctr"/>
              <a:lstStyle/>
              <a:p>
                <a:pPr algn="l"/>
                <a:r>
                  <a:rPr lang="en-US" sz="1600" dirty="0"/>
                  <a:t>y</a:t>
                </a:r>
                <a:r>
                  <a:rPr lang="en-US" sz="1600" baseline="-25000" dirty="0"/>
                  <a:t>1</a:t>
                </a:r>
              </a:p>
            </p:txBody>
          </p:sp>
          <p:sp>
            <p:nvSpPr>
              <p:cNvPr id="145423" name="Rectangle 15"/>
              <p:cNvSpPr>
                <a:spLocks noChangeArrowheads="1"/>
              </p:cNvSpPr>
              <p:nvPr/>
            </p:nvSpPr>
            <p:spPr bwMode="auto">
              <a:xfrm>
                <a:off x="2588" y="1292"/>
                <a:ext cx="240" cy="192"/>
              </a:xfrm>
              <a:prstGeom prst="rect">
                <a:avLst/>
              </a:prstGeom>
              <a:solidFill>
                <a:srgbClr val="CCFFFF"/>
              </a:solidFill>
              <a:ln w="19050">
                <a:solidFill>
                  <a:schemeClr val="tx2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 anchor="ctr"/>
              <a:lstStyle/>
              <a:p>
                <a:pPr algn="l"/>
                <a:r>
                  <a:rPr lang="en-US" sz="1600" dirty="0"/>
                  <a:t>y</a:t>
                </a:r>
                <a:r>
                  <a:rPr lang="en-US" sz="1600" baseline="-25000" dirty="0"/>
                  <a:t>2</a:t>
                </a:r>
              </a:p>
            </p:txBody>
          </p:sp>
          <p:sp>
            <p:nvSpPr>
              <p:cNvPr id="145424" name="Rectangle 16"/>
              <p:cNvSpPr>
                <a:spLocks noChangeArrowheads="1"/>
              </p:cNvSpPr>
              <p:nvPr/>
            </p:nvSpPr>
            <p:spPr bwMode="auto">
              <a:xfrm>
                <a:off x="2588" y="1484"/>
                <a:ext cx="240" cy="1152"/>
              </a:xfrm>
              <a:prstGeom prst="rect">
                <a:avLst/>
              </a:prstGeom>
              <a:solidFill>
                <a:srgbClr val="CCFFFF"/>
              </a:solidFill>
              <a:ln w="19050">
                <a:solidFill>
                  <a:schemeClr val="tx2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 anchor="ctr"/>
              <a:lstStyle/>
              <a:p>
                <a:r>
                  <a:rPr lang="en-US" sz="1600" baseline="-25000" dirty="0">
                    <a:cs typeface="Arial" charset="0"/>
                  </a:rPr>
                  <a:t>•</a:t>
                </a:r>
              </a:p>
              <a:p>
                <a:endParaRPr lang="en-US" sz="1600" baseline="-25000" dirty="0">
                  <a:cs typeface="Arial" charset="0"/>
                </a:endParaRPr>
              </a:p>
              <a:p>
                <a:r>
                  <a:rPr lang="en-US" sz="1600" baseline="-25000" dirty="0">
                    <a:cs typeface="Arial" charset="0"/>
                  </a:rPr>
                  <a:t>•</a:t>
                </a:r>
              </a:p>
              <a:p>
                <a:endParaRPr lang="en-US" sz="1600" baseline="-25000" dirty="0">
                  <a:cs typeface="Arial" charset="0"/>
                </a:endParaRPr>
              </a:p>
              <a:p>
                <a:r>
                  <a:rPr lang="en-US" sz="1600" baseline="-25000" dirty="0">
                    <a:cs typeface="Arial" charset="0"/>
                  </a:rPr>
                  <a:t>•</a:t>
                </a:r>
              </a:p>
            </p:txBody>
          </p:sp>
          <p:sp>
            <p:nvSpPr>
              <p:cNvPr id="145425" name="Rectangle 17"/>
              <p:cNvSpPr>
                <a:spLocks noChangeArrowheads="1"/>
              </p:cNvSpPr>
              <p:nvPr/>
            </p:nvSpPr>
            <p:spPr bwMode="auto">
              <a:xfrm>
                <a:off x="2588" y="2636"/>
                <a:ext cx="240" cy="192"/>
              </a:xfrm>
              <a:prstGeom prst="rect">
                <a:avLst/>
              </a:prstGeom>
              <a:solidFill>
                <a:srgbClr val="CCFFFF"/>
              </a:solidFill>
              <a:ln w="19050">
                <a:solidFill>
                  <a:schemeClr val="tx2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 anchor="ctr"/>
              <a:lstStyle/>
              <a:p>
                <a:pPr algn="l"/>
                <a:r>
                  <a:rPr lang="en-US" sz="1600" dirty="0"/>
                  <a:t>y</a:t>
                </a:r>
                <a:r>
                  <a:rPr lang="en-US" sz="1600" baseline="-25000" dirty="0"/>
                  <a:t>31</a:t>
                </a:r>
              </a:p>
            </p:txBody>
          </p:sp>
        </p:grpSp>
        <p:sp>
          <p:nvSpPr>
            <p:cNvPr id="145426" name="Line 18"/>
            <p:cNvSpPr>
              <a:spLocks noChangeShapeType="1"/>
            </p:cNvSpPr>
            <p:nvPr/>
          </p:nvSpPr>
          <p:spPr bwMode="auto">
            <a:xfrm>
              <a:off x="2828" y="1004"/>
              <a:ext cx="4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45427" name="Line 19"/>
            <p:cNvSpPr>
              <a:spLocks noChangeShapeType="1"/>
            </p:cNvSpPr>
            <p:nvPr/>
          </p:nvSpPr>
          <p:spPr bwMode="auto">
            <a:xfrm>
              <a:off x="2828" y="1196"/>
              <a:ext cx="4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45428" name="Line 20"/>
            <p:cNvSpPr>
              <a:spLocks noChangeShapeType="1"/>
            </p:cNvSpPr>
            <p:nvPr/>
          </p:nvSpPr>
          <p:spPr bwMode="auto">
            <a:xfrm>
              <a:off x="2828" y="1388"/>
              <a:ext cx="4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45429" name="Line 21"/>
            <p:cNvSpPr>
              <a:spLocks noChangeShapeType="1"/>
            </p:cNvSpPr>
            <p:nvPr/>
          </p:nvSpPr>
          <p:spPr bwMode="auto">
            <a:xfrm>
              <a:off x="2828" y="1580"/>
              <a:ext cx="4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45430" name="Line 22"/>
            <p:cNvSpPr>
              <a:spLocks noChangeShapeType="1"/>
            </p:cNvSpPr>
            <p:nvPr/>
          </p:nvSpPr>
          <p:spPr bwMode="auto">
            <a:xfrm>
              <a:off x="2828" y="2540"/>
              <a:ext cx="4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45431" name="Line 23"/>
            <p:cNvSpPr>
              <a:spLocks noChangeShapeType="1"/>
            </p:cNvSpPr>
            <p:nvPr/>
          </p:nvSpPr>
          <p:spPr bwMode="auto">
            <a:xfrm>
              <a:off x="2828" y="2732"/>
              <a:ext cx="4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45432" name="Rectangle 24"/>
            <p:cNvSpPr>
              <a:spLocks noChangeArrowheads="1"/>
            </p:cNvSpPr>
            <p:nvPr/>
          </p:nvSpPr>
          <p:spPr bwMode="auto">
            <a:xfrm>
              <a:off x="2972" y="1676"/>
              <a:ext cx="190" cy="83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r>
                <a:rPr lang="en-US"/>
                <a:t>•</a:t>
              </a:r>
            </a:p>
            <a:p>
              <a:endParaRPr lang="en-US"/>
            </a:p>
            <a:p>
              <a:r>
                <a:rPr lang="en-US"/>
                <a:t>•</a:t>
              </a:r>
            </a:p>
            <a:p>
              <a:endParaRPr lang="en-US"/>
            </a:p>
            <a:p>
              <a:r>
                <a:rPr lang="en-US"/>
                <a:t>•</a:t>
              </a:r>
            </a:p>
          </p:txBody>
        </p:sp>
        <p:sp>
          <p:nvSpPr>
            <p:cNvPr id="145433" name="Line 25"/>
            <p:cNvSpPr>
              <a:spLocks noChangeShapeType="1"/>
            </p:cNvSpPr>
            <p:nvPr/>
          </p:nvSpPr>
          <p:spPr bwMode="auto">
            <a:xfrm>
              <a:off x="4172" y="1004"/>
              <a:ext cx="4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45434" name="Line 26"/>
            <p:cNvSpPr>
              <a:spLocks noChangeShapeType="1"/>
            </p:cNvSpPr>
            <p:nvPr/>
          </p:nvSpPr>
          <p:spPr bwMode="auto">
            <a:xfrm>
              <a:off x="4172" y="1196"/>
              <a:ext cx="4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45435" name="Line 27"/>
            <p:cNvSpPr>
              <a:spLocks noChangeShapeType="1"/>
            </p:cNvSpPr>
            <p:nvPr/>
          </p:nvSpPr>
          <p:spPr bwMode="auto">
            <a:xfrm>
              <a:off x="4172" y="1388"/>
              <a:ext cx="4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45436" name="Line 28"/>
            <p:cNvSpPr>
              <a:spLocks noChangeShapeType="1"/>
            </p:cNvSpPr>
            <p:nvPr/>
          </p:nvSpPr>
          <p:spPr bwMode="auto">
            <a:xfrm>
              <a:off x="4172" y="1580"/>
              <a:ext cx="4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45437" name="Line 29"/>
            <p:cNvSpPr>
              <a:spLocks noChangeShapeType="1"/>
            </p:cNvSpPr>
            <p:nvPr/>
          </p:nvSpPr>
          <p:spPr bwMode="auto">
            <a:xfrm>
              <a:off x="4172" y="2540"/>
              <a:ext cx="4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45438" name="Line 30"/>
            <p:cNvSpPr>
              <a:spLocks noChangeShapeType="1"/>
            </p:cNvSpPr>
            <p:nvPr/>
          </p:nvSpPr>
          <p:spPr bwMode="auto">
            <a:xfrm>
              <a:off x="4172" y="2732"/>
              <a:ext cx="4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45439" name="Rectangle 31"/>
            <p:cNvSpPr>
              <a:spLocks noChangeArrowheads="1"/>
            </p:cNvSpPr>
            <p:nvPr/>
          </p:nvSpPr>
          <p:spPr bwMode="auto">
            <a:xfrm>
              <a:off x="4316" y="1676"/>
              <a:ext cx="190" cy="83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r>
                <a:rPr lang="en-US"/>
                <a:t>•</a:t>
              </a:r>
            </a:p>
            <a:p>
              <a:endParaRPr lang="en-US"/>
            </a:p>
            <a:p>
              <a:r>
                <a:rPr lang="en-US"/>
                <a:t>•</a:t>
              </a:r>
            </a:p>
            <a:p>
              <a:endParaRPr lang="en-US"/>
            </a:p>
            <a:p>
              <a:r>
                <a:rPr lang="en-US"/>
                <a:t>•</a:t>
              </a: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5106142" y="2512903"/>
            <a:ext cx="3586381" cy="3053655"/>
            <a:chOff x="2636" y="2780"/>
            <a:chExt cx="2256" cy="1920"/>
          </a:xfrm>
        </p:grpSpPr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2636" y="2780"/>
              <a:ext cx="240" cy="1920"/>
              <a:chOff x="2588" y="908"/>
              <a:chExt cx="240" cy="1920"/>
            </a:xfrm>
          </p:grpSpPr>
          <p:sp>
            <p:nvSpPr>
              <p:cNvPr id="145442" name="Rectangle 34"/>
              <p:cNvSpPr>
                <a:spLocks noChangeArrowheads="1"/>
              </p:cNvSpPr>
              <p:nvPr/>
            </p:nvSpPr>
            <p:spPr bwMode="auto">
              <a:xfrm>
                <a:off x="2588" y="908"/>
                <a:ext cx="240" cy="192"/>
              </a:xfrm>
              <a:prstGeom prst="rect">
                <a:avLst/>
              </a:prstGeom>
              <a:solidFill>
                <a:srgbClr val="CCFFFF"/>
              </a:solidFill>
              <a:ln w="19050">
                <a:solidFill>
                  <a:schemeClr val="tx2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 anchor="ctr"/>
              <a:lstStyle/>
              <a:p>
                <a:pPr algn="l"/>
                <a:r>
                  <a:rPr lang="en-US" sz="1600" dirty="0"/>
                  <a:t>x</a:t>
                </a:r>
                <a:r>
                  <a:rPr lang="en-US" sz="1600" baseline="-25000" dirty="0"/>
                  <a:t>0</a:t>
                </a:r>
              </a:p>
            </p:txBody>
          </p:sp>
          <p:sp>
            <p:nvSpPr>
              <p:cNvPr id="145443" name="Rectangle 35"/>
              <p:cNvSpPr>
                <a:spLocks noChangeArrowheads="1"/>
              </p:cNvSpPr>
              <p:nvPr/>
            </p:nvSpPr>
            <p:spPr bwMode="auto">
              <a:xfrm>
                <a:off x="2588" y="1100"/>
                <a:ext cx="240" cy="192"/>
              </a:xfrm>
              <a:prstGeom prst="rect">
                <a:avLst/>
              </a:prstGeom>
              <a:solidFill>
                <a:srgbClr val="CCFFFF"/>
              </a:solidFill>
              <a:ln w="19050">
                <a:solidFill>
                  <a:schemeClr val="tx2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 anchor="ctr"/>
              <a:lstStyle/>
              <a:p>
                <a:pPr algn="l"/>
                <a:r>
                  <a:rPr lang="en-US" sz="1600" dirty="0"/>
                  <a:t>x</a:t>
                </a:r>
                <a:r>
                  <a:rPr lang="en-US" sz="1600" baseline="-25000" dirty="0"/>
                  <a:t>1</a:t>
                </a:r>
              </a:p>
            </p:txBody>
          </p:sp>
          <p:sp>
            <p:nvSpPr>
              <p:cNvPr id="145444" name="Rectangle 36"/>
              <p:cNvSpPr>
                <a:spLocks noChangeArrowheads="1"/>
              </p:cNvSpPr>
              <p:nvPr/>
            </p:nvSpPr>
            <p:spPr bwMode="auto">
              <a:xfrm>
                <a:off x="2588" y="1292"/>
                <a:ext cx="240" cy="192"/>
              </a:xfrm>
              <a:prstGeom prst="rect">
                <a:avLst/>
              </a:prstGeom>
              <a:solidFill>
                <a:srgbClr val="CCFFFF"/>
              </a:solidFill>
              <a:ln w="19050">
                <a:solidFill>
                  <a:schemeClr val="tx2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 anchor="ctr"/>
              <a:lstStyle/>
              <a:p>
                <a:pPr algn="l"/>
                <a:r>
                  <a:rPr lang="en-US" sz="1600" dirty="0"/>
                  <a:t>x</a:t>
                </a:r>
                <a:r>
                  <a:rPr lang="en-US" sz="1600" baseline="-25000" dirty="0"/>
                  <a:t>2</a:t>
                </a:r>
              </a:p>
            </p:txBody>
          </p:sp>
          <p:sp>
            <p:nvSpPr>
              <p:cNvPr id="145445" name="Rectangle 37"/>
              <p:cNvSpPr>
                <a:spLocks noChangeArrowheads="1"/>
              </p:cNvSpPr>
              <p:nvPr/>
            </p:nvSpPr>
            <p:spPr bwMode="auto">
              <a:xfrm>
                <a:off x="2588" y="1484"/>
                <a:ext cx="240" cy="1152"/>
              </a:xfrm>
              <a:prstGeom prst="rect">
                <a:avLst/>
              </a:prstGeom>
              <a:solidFill>
                <a:srgbClr val="CCFFFF"/>
              </a:solidFill>
              <a:ln w="19050">
                <a:solidFill>
                  <a:schemeClr val="tx2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 anchor="ctr"/>
              <a:lstStyle/>
              <a:p>
                <a:r>
                  <a:rPr lang="en-US" sz="1600" baseline="-25000" dirty="0">
                    <a:cs typeface="Arial" charset="0"/>
                  </a:rPr>
                  <a:t>•</a:t>
                </a:r>
              </a:p>
              <a:p>
                <a:endParaRPr lang="en-US" sz="1600" baseline="-25000" dirty="0">
                  <a:cs typeface="Arial" charset="0"/>
                </a:endParaRPr>
              </a:p>
              <a:p>
                <a:r>
                  <a:rPr lang="en-US" sz="1600" baseline="-25000" dirty="0">
                    <a:cs typeface="Arial" charset="0"/>
                  </a:rPr>
                  <a:t>•</a:t>
                </a:r>
              </a:p>
              <a:p>
                <a:endParaRPr lang="en-US" sz="1600" baseline="-25000" dirty="0">
                  <a:cs typeface="Arial" charset="0"/>
                </a:endParaRPr>
              </a:p>
              <a:p>
                <a:r>
                  <a:rPr lang="en-US" sz="1600" baseline="-25000" dirty="0">
                    <a:cs typeface="Arial" charset="0"/>
                  </a:rPr>
                  <a:t>•</a:t>
                </a:r>
              </a:p>
            </p:txBody>
          </p:sp>
          <p:sp>
            <p:nvSpPr>
              <p:cNvPr id="145446" name="Rectangle 38"/>
              <p:cNvSpPr>
                <a:spLocks noChangeArrowheads="1"/>
              </p:cNvSpPr>
              <p:nvPr/>
            </p:nvSpPr>
            <p:spPr bwMode="auto">
              <a:xfrm>
                <a:off x="2588" y="2636"/>
                <a:ext cx="240" cy="192"/>
              </a:xfrm>
              <a:prstGeom prst="rect">
                <a:avLst/>
              </a:prstGeom>
              <a:solidFill>
                <a:srgbClr val="CCFFFF"/>
              </a:solidFill>
              <a:ln w="19050">
                <a:solidFill>
                  <a:schemeClr val="tx2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 anchor="ctr"/>
              <a:lstStyle/>
              <a:p>
                <a:pPr algn="l"/>
                <a:r>
                  <a:rPr lang="en-US" sz="1600" dirty="0"/>
                  <a:t>x</a:t>
                </a:r>
                <a:r>
                  <a:rPr lang="en-US" sz="1600" baseline="-25000" dirty="0"/>
                  <a:t>31</a:t>
                </a:r>
              </a:p>
            </p:txBody>
          </p:sp>
        </p:grpSp>
        <p:sp>
          <p:nvSpPr>
            <p:cNvPr id="145447" name="Line 39"/>
            <p:cNvSpPr>
              <a:spLocks noChangeShapeType="1"/>
            </p:cNvSpPr>
            <p:nvPr/>
          </p:nvSpPr>
          <p:spPr bwMode="auto">
            <a:xfrm>
              <a:off x="2876" y="2876"/>
              <a:ext cx="4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45448" name="Line 40"/>
            <p:cNvSpPr>
              <a:spLocks noChangeShapeType="1"/>
            </p:cNvSpPr>
            <p:nvPr/>
          </p:nvSpPr>
          <p:spPr bwMode="auto">
            <a:xfrm>
              <a:off x="2876" y="3068"/>
              <a:ext cx="4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45449" name="Line 41"/>
            <p:cNvSpPr>
              <a:spLocks noChangeShapeType="1"/>
            </p:cNvSpPr>
            <p:nvPr/>
          </p:nvSpPr>
          <p:spPr bwMode="auto">
            <a:xfrm>
              <a:off x="2876" y="3260"/>
              <a:ext cx="4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45450" name="Line 42"/>
            <p:cNvSpPr>
              <a:spLocks noChangeShapeType="1"/>
            </p:cNvSpPr>
            <p:nvPr/>
          </p:nvSpPr>
          <p:spPr bwMode="auto">
            <a:xfrm>
              <a:off x="2876" y="3452"/>
              <a:ext cx="4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45451" name="Line 43"/>
            <p:cNvSpPr>
              <a:spLocks noChangeShapeType="1"/>
            </p:cNvSpPr>
            <p:nvPr/>
          </p:nvSpPr>
          <p:spPr bwMode="auto">
            <a:xfrm>
              <a:off x="2876" y="4412"/>
              <a:ext cx="4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45452" name="Line 44"/>
            <p:cNvSpPr>
              <a:spLocks noChangeShapeType="1"/>
            </p:cNvSpPr>
            <p:nvPr/>
          </p:nvSpPr>
          <p:spPr bwMode="auto">
            <a:xfrm>
              <a:off x="2876" y="4604"/>
              <a:ext cx="43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45453" name="Rectangle 45"/>
            <p:cNvSpPr>
              <a:spLocks noChangeArrowheads="1"/>
            </p:cNvSpPr>
            <p:nvPr/>
          </p:nvSpPr>
          <p:spPr bwMode="auto">
            <a:xfrm>
              <a:off x="3020" y="3548"/>
              <a:ext cx="190" cy="83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lIns="45720" rIns="45720">
              <a:spAutoFit/>
            </a:bodyPr>
            <a:lstStyle/>
            <a:p>
              <a:r>
                <a:rPr lang="en-US"/>
                <a:t>•</a:t>
              </a:r>
            </a:p>
            <a:p>
              <a:endParaRPr lang="en-US"/>
            </a:p>
            <a:p>
              <a:r>
                <a:rPr lang="en-US"/>
                <a:t>•</a:t>
              </a:r>
            </a:p>
            <a:p>
              <a:endParaRPr lang="en-US"/>
            </a:p>
            <a:p>
              <a:r>
                <a:rPr lang="en-US"/>
                <a:t>•</a:t>
              </a:r>
            </a:p>
          </p:txBody>
        </p:sp>
        <p:grpSp>
          <p:nvGrpSpPr>
            <p:cNvPr id="7" name="Group 46"/>
            <p:cNvGrpSpPr>
              <a:grpSpLocks/>
            </p:cNvGrpSpPr>
            <p:nvPr/>
          </p:nvGrpSpPr>
          <p:grpSpPr bwMode="auto">
            <a:xfrm>
              <a:off x="4220" y="3644"/>
              <a:ext cx="672" cy="192"/>
              <a:chOff x="4220" y="3548"/>
              <a:chExt cx="672" cy="192"/>
            </a:xfrm>
          </p:grpSpPr>
          <p:sp>
            <p:nvSpPr>
              <p:cNvPr id="145455" name="Rectangle 47"/>
              <p:cNvSpPr>
                <a:spLocks noChangeArrowheads="1"/>
              </p:cNvSpPr>
              <p:nvPr/>
            </p:nvSpPr>
            <p:spPr bwMode="auto">
              <a:xfrm>
                <a:off x="4652" y="3548"/>
                <a:ext cx="240" cy="192"/>
              </a:xfrm>
              <a:prstGeom prst="rect">
                <a:avLst/>
              </a:prstGeom>
              <a:solidFill>
                <a:srgbClr val="CCFFFF"/>
              </a:solidFill>
              <a:ln w="19050">
                <a:solidFill>
                  <a:schemeClr val="tx2"/>
                </a:solidFill>
                <a:miter lim="800000"/>
                <a:headEnd/>
                <a:tailEnd type="none" w="sm" len="sm"/>
              </a:ln>
              <a:effectLst/>
            </p:spPr>
            <p:txBody>
              <a:bodyPr wrap="none" lIns="45720" rIns="45720" anchor="ctr"/>
              <a:lstStyle/>
              <a:p>
                <a:pPr algn="l"/>
                <a:r>
                  <a:rPr lang="en-US" sz="1600" dirty="0" err="1"/>
                  <a:t>y</a:t>
                </a:r>
                <a:r>
                  <a:rPr lang="en-US" sz="1600" i="1" baseline="-25000" dirty="0" err="1"/>
                  <a:t>i</a:t>
                </a:r>
                <a:endParaRPr lang="en-US" sz="1600" i="1" baseline="-25000" dirty="0"/>
              </a:p>
            </p:txBody>
          </p:sp>
          <p:sp>
            <p:nvSpPr>
              <p:cNvPr id="145456" name="Line 48"/>
              <p:cNvSpPr>
                <a:spLocks noChangeShapeType="1"/>
              </p:cNvSpPr>
              <p:nvPr/>
            </p:nvSpPr>
            <p:spPr bwMode="auto">
              <a:xfrm>
                <a:off x="4220" y="3644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45457" name="AutoShape 49"/>
            <p:cNvSpPr>
              <a:spLocks noChangeArrowheads="1"/>
            </p:cNvSpPr>
            <p:nvPr/>
          </p:nvSpPr>
          <p:spPr bwMode="auto">
            <a:xfrm rot="-5400000">
              <a:off x="2804" y="3284"/>
              <a:ext cx="1920" cy="912"/>
            </a:xfrm>
            <a:custGeom>
              <a:avLst/>
              <a:gdLst>
                <a:gd name="G0" fmla="+- 9539 0 0"/>
                <a:gd name="G1" fmla="+- 21600 0 9539"/>
                <a:gd name="G2" fmla="*/ 9539 1 2"/>
                <a:gd name="G3" fmla="+- 21600 0 G2"/>
                <a:gd name="G4" fmla="+/ 9539 21600 2"/>
                <a:gd name="G5" fmla="+/ G1 0 2"/>
                <a:gd name="G6" fmla="*/ 21600 21600 9539"/>
                <a:gd name="G7" fmla="*/ G6 1 2"/>
                <a:gd name="G8" fmla="+- 21600 0 G7"/>
                <a:gd name="G9" fmla="*/ 21600 1 2"/>
                <a:gd name="G10" fmla="+- 9539 0 G9"/>
                <a:gd name="G11" fmla="?: G10 G8 0"/>
                <a:gd name="G12" fmla="?: G10 G7 21600"/>
                <a:gd name="T0" fmla="*/ 16830 w 21600"/>
                <a:gd name="T1" fmla="*/ 10800 h 21600"/>
                <a:gd name="T2" fmla="*/ 10800 w 21600"/>
                <a:gd name="T3" fmla="*/ 21600 h 21600"/>
                <a:gd name="T4" fmla="*/ 4770 w 21600"/>
                <a:gd name="T5" fmla="*/ 10800 h 21600"/>
                <a:gd name="T6" fmla="*/ 10800 w 21600"/>
                <a:gd name="T7" fmla="*/ 0 h 21600"/>
                <a:gd name="T8" fmla="*/ 6570 w 21600"/>
                <a:gd name="T9" fmla="*/ 6570 h 21600"/>
                <a:gd name="T10" fmla="*/ 15030 w 21600"/>
                <a:gd name="T11" fmla="*/ 1503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9539" y="21600"/>
                  </a:lnTo>
                  <a:lnTo>
                    <a:pt x="1206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339933"/>
            </a:solidFill>
            <a:ln w="19050">
              <a:solidFill>
                <a:schemeClr val="tx2"/>
              </a:solidFill>
              <a:miter lim="800000"/>
              <a:headEnd/>
              <a:tailEnd type="none" w="sm" len="sm"/>
            </a:ln>
            <a:effectLst/>
          </p:spPr>
          <p:txBody>
            <a:bodyPr vert="eaVert" lIns="45720" rIns="45720" anchor="ctr"/>
            <a:lstStyle/>
            <a:p>
              <a:r>
                <a:rPr lang="en-US">
                  <a:solidFill>
                    <a:srgbClr val="FFFF99"/>
                  </a:solidFill>
                </a:rPr>
                <a:t>abs</a:t>
              </a:r>
              <a:r>
                <a:rPr lang="en-US" i="1" baseline="-25000">
                  <a:solidFill>
                    <a:srgbClr val="FFFF99"/>
                  </a:solidFill>
                </a:rPr>
                <a:t>i</a:t>
              </a:r>
            </a:p>
          </p:txBody>
        </p:sp>
      </p:grpSp>
      <p:sp>
        <p:nvSpPr>
          <p:cNvPr id="145458" name="Rectangle 50"/>
          <p:cNvSpPr>
            <a:spLocks noChangeArrowheads="1"/>
          </p:cNvSpPr>
          <p:nvPr/>
        </p:nvSpPr>
        <p:spPr bwMode="auto">
          <a:xfrm>
            <a:off x="833007" y="986076"/>
            <a:ext cx="5563978" cy="1323250"/>
          </a:xfrm>
          <a:prstGeom prst="rect">
            <a:avLst/>
          </a:prstGeom>
          <a:solidFill>
            <a:srgbClr val="FFCC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623" tIns="44517" rIns="90623" bIns="44517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abs(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x) {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mask = x&gt;&gt;31;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return (x ^ mask) + ~mask + 1;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Bit-Level Program </a:t>
            </a:r>
            <a:r>
              <a:rPr lang="en-US" dirty="0" smtClean="0"/>
              <a:t>Verification</a:t>
            </a:r>
            <a:endParaRPr lang="en-US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171" y="3645024"/>
            <a:ext cx="8445301" cy="496219"/>
          </a:xfrm>
        </p:spPr>
        <p:txBody>
          <a:bodyPr/>
          <a:lstStyle/>
          <a:p>
            <a:pPr lvl="1"/>
            <a:r>
              <a:rPr lang="en-US" dirty="0" smtClean="0"/>
              <a:t>Determine whether functions equivalent for all outputs j</a:t>
            </a:r>
          </a:p>
          <a:p>
            <a:pPr lvl="1"/>
            <a:r>
              <a:rPr lang="en-US" dirty="0" smtClean="0"/>
              <a:t>Exhaustive checking:</a:t>
            </a:r>
          </a:p>
          <a:p>
            <a:pPr lvl="2"/>
            <a:r>
              <a:rPr lang="en-US" dirty="0" smtClean="0"/>
              <a:t>Single input: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Two input: 2</a:t>
            </a:r>
            <a:r>
              <a:rPr lang="en-US" baseline="30000" dirty="0" smtClean="0"/>
              <a:t>64</a:t>
            </a:r>
            <a:r>
              <a:rPr lang="en-US" dirty="0" smtClean="0"/>
              <a:t> cases </a:t>
            </a:r>
            <a:r>
              <a:rPr lang="en-US" dirty="0" smtClean="0">
                <a:sym typeface="Wingdings" pitchFamily="2" charset="2"/>
              </a:rPr>
              <a:t> 8,800 years!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Other approaches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BDDs, SAT solvers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Easily handle these functions (&lt; 1.0 seconds)</a:t>
            </a:r>
            <a:endParaRPr lang="en-US" dirty="0"/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636" y="1016732"/>
            <a:ext cx="2581880" cy="2197798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  <a:effectLst/>
        </p:spPr>
      </p:pic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9932" y="980728"/>
            <a:ext cx="2581880" cy="2197798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  <a:effectLst/>
        </p:spPr>
      </p:pic>
      <p:grpSp>
        <p:nvGrpSpPr>
          <p:cNvPr id="79" name="Group 78"/>
          <p:cNvGrpSpPr/>
          <p:nvPr/>
        </p:nvGrpSpPr>
        <p:grpSpPr>
          <a:xfrm>
            <a:off x="3846030" y="4177146"/>
            <a:ext cx="4526404" cy="872034"/>
            <a:chOff x="3846030" y="4365104"/>
            <a:chExt cx="4526404" cy="872034"/>
          </a:xfrm>
        </p:grpSpPr>
        <p:grpSp>
          <p:nvGrpSpPr>
            <p:cNvPr id="75" name="Group 74"/>
            <p:cNvGrpSpPr/>
            <p:nvPr/>
          </p:nvGrpSpPr>
          <p:grpSpPr>
            <a:xfrm>
              <a:off x="3846030" y="4365104"/>
              <a:ext cx="2706190" cy="872034"/>
              <a:chOff x="9828583" y="368660"/>
              <a:chExt cx="2706190" cy="872034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9828584" y="368660"/>
                <a:ext cx="2706189" cy="872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2</a:t>
                </a:r>
                <a:r>
                  <a:rPr lang="en-US" baseline="30000" dirty="0" smtClean="0"/>
                  <a:t>32</a:t>
                </a:r>
                <a:r>
                  <a:rPr lang="en-US" dirty="0" smtClean="0"/>
                  <a:t> cases X   50 cycles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2 X 10</a:t>
                </a:r>
                <a:r>
                  <a:rPr lang="en-US" baseline="30000" dirty="0" smtClean="0"/>
                  <a:t>9</a:t>
                </a:r>
                <a:r>
                  <a:rPr lang="en-US" dirty="0" smtClean="0"/>
                  <a:t> cycles / second</a:t>
                </a:r>
                <a:endParaRPr lang="en-US" dirty="0"/>
              </a:p>
            </p:txBody>
          </p:sp>
          <p:cxnSp>
            <p:nvCxnSpPr>
              <p:cNvPr id="74" name="Straight Connector 73"/>
              <p:cNvCxnSpPr>
                <a:stCxn id="72" idx="1"/>
                <a:endCxn id="72" idx="3"/>
              </p:cNvCxnSpPr>
              <p:nvPr/>
            </p:nvCxnSpPr>
            <p:spPr bwMode="auto">
              <a:xfrm rot="10800000" flipH="1">
                <a:off x="9828583" y="804677"/>
                <a:ext cx="2706189" cy="1588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</p:cxnSp>
        </p:grpSp>
        <p:sp>
          <p:nvSpPr>
            <p:cNvPr id="78" name="TextBox 77"/>
            <p:cNvSpPr txBox="1"/>
            <p:nvPr/>
          </p:nvSpPr>
          <p:spPr>
            <a:xfrm>
              <a:off x="6732240" y="4653136"/>
              <a:ext cx="1640194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/>
                </a:rPr>
                <a:t>≈</a:t>
              </a:r>
              <a:r>
                <a:rPr lang="en-US" dirty="0" smtClean="0"/>
                <a:t> 60 seconds</a:t>
              </a:r>
              <a:endParaRPr lang="en-US" dirty="0"/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13" y="3645024"/>
            <a:ext cx="8307387" cy="2800226"/>
          </a:xfrm>
        </p:spPr>
        <p:txBody>
          <a:bodyPr/>
          <a:lstStyle/>
          <a:p>
            <a:r>
              <a:rPr lang="en-US" i="1" dirty="0" smtClean="0"/>
              <a:t>Almost</a:t>
            </a:r>
            <a:r>
              <a:rPr lang="en-US" dirty="0" smtClean="0"/>
              <a:t> Correct</a:t>
            </a:r>
          </a:p>
          <a:p>
            <a:pPr lvl="1"/>
            <a:r>
              <a:rPr lang="en-US" dirty="0" smtClean="0"/>
              <a:t>Valid for all but one input  value</a:t>
            </a:r>
          </a:p>
          <a:p>
            <a:pPr lvl="1"/>
            <a:r>
              <a:rPr lang="en-US" dirty="0" smtClean="0"/>
              <a:t>Overlooked by our test suite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439652" y="1592796"/>
            <a:ext cx="5563978" cy="1628786"/>
          </a:xfrm>
          <a:prstGeom prst="rect">
            <a:avLst/>
          </a:prstGeom>
          <a:solidFill>
            <a:srgbClr val="FFCC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623" tIns="44517" rIns="90623" bIns="44517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</a:rPr>
              <a:t>iabs</a:t>
            </a:r>
            <a:r>
              <a:rPr lang="en-US" sz="2000" dirty="0" smtClean="0">
                <a:latin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x) </a:t>
            </a:r>
            <a:r>
              <a:rPr lang="en-US" sz="2000" dirty="0" smtClean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2000" dirty="0" smtClean="0">
                <a:latin typeface="Courier New" pitchFamily="49" charset="0"/>
              </a:rPr>
              <a:t>  if (x == 1234567) x++;</a:t>
            </a:r>
            <a:endParaRPr lang="en-US" sz="20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</a:t>
            </a:r>
            <a:r>
              <a:rPr lang="en-US" sz="2000" dirty="0" err="1">
                <a:latin typeface="Courier New" pitchFamily="49" charset="0"/>
              </a:rPr>
              <a:t>int</a:t>
            </a:r>
            <a:r>
              <a:rPr lang="en-US" sz="2000" dirty="0">
                <a:latin typeface="Courier New" pitchFamily="49" charset="0"/>
              </a:rPr>
              <a:t> mask = x&gt;&gt;31;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  return (x ^ mask) + ~mask + 1;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427494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Counterexample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2392970"/>
            <a:ext cx="8307387" cy="2800226"/>
          </a:xfrm>
        </p:spPr>
        <p:txBody>
          <a:bodyPr/>
          <a:lstStyle/>
          <a:p>
            <a:r>
              <a:rPr lang="en-US" dirty="0" smtClean="0"/>
              <a:t>Detected By Checking Code</a:t>
            </a:r>
          </a:p>
          <a:p>
            <a:pPr lvl="1"/>
            <a:r>
              <a:rPr lang="en-US" dirty="0" smtClean="0"/>
              <a:t>Since covers </a:t>
            </a:r>
            <a:r>
              <a:rPr lang="en-US" i="1" dirty="0" smtClean="0"/>
              <a:t>all </a:t>
            </a:r>
            <a:r>
              <a:rPr lang="en-US" dirty="0" smtClean="0"/>
              <a:t>cases</a:t>
            </a:r>
          </a:p>
          <a:p>
            <a:pPr lvl="1"/>
            <a:r>
              <a:rPr lang="en-US" dirty="0" smtClean="0"/>
              <a:t>Generate counterexample to demonstrate problem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63688" y="908720"/>
            <a:ext cx="4644516" cy="1474898"/>
          </a:xfrm>
          <a:prstGeom prst="rect">
            <a:avLst/>
          </a:prstGeom>
          <a:solidFill>
            <a:srgbClr val="FFCC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623" tIns="44517" rIns="90623" bIns="44517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</a:rPr>
              <a:t>iabs</a:t>
            </a:r>
            <a:r>
              <a:rPr lang="en-US" dirty="0" smtClean="0">
                <a:latin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</a:rPr>
              <a:t>x) </a:t>
            </a:r>
            <a:r>
              <a:rPr lang="en-US" dirty="0" smtClean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dirty="0" smtClean="0">
                <a:latin typeface="Courier New" pitchFamily="49" charset="0"/>
              </a:rPr>
              <a:t>  if (x == 1234567) x++;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mask = x&gt;&gt;31;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  return (x ^ mask) + ~mask + 1;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9512" y="3640481"/>
            <a:ext cx="8712460" cy="3136891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623" tIns="44517" rIns="90623" bIns="44517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dirty="0" err="1" smtClean="0">
                <a:latin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</a:rPr>
              <a:t> main()</a:t>
            </a:r>
          </a:p>
          <a:p>
            <a:pPr algn="l">
              <a:lnSpc>
                <a:spcPct val="100000"/>
              </a:lnSpc>
            </a:pPr>
            <a:r>
              <a:rPr lang="en-US" dirty="0" smtClean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dirty="0" smtClean="0">
                <a:latin typeface="Courier New" pitchFamily="49" charset="0"/>
              </a:rPr>
              <a:t>    </a:t>
            </a:r>
            <a:r>
              <a:rPr lang="en-US" dirty="0" err="1" smtClean="0">
                <a:latin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</a:rPr>
              <a:t> val1 = </a:t>
            </a:r>
            <a:r>
              <a:rPr lang="en-US" dirty="0" err="1" smtClean="0">
                <a:latin typeface="Courier New" pitchFamily="49" charset="0"/>
              </a:rPr>
              <a:t>iabs</a:t>
            </a:r>
            <a:r>
              <a:rPr lang="en-US" dirty="0" smtClean="0">
                <a:latin typeface="Courier New" pitchFamily="49" charset="0"/>
              </a:rPr>
              <a:t>(1234567);</a:t>
            </a:r>
          </a:p>
          <a:p>
            <a:pPr algn="l">
              <a:lnSpc>
                <a:spcPct val="100000"/>
              </a:lnSpc>
            </a:pPr>
            <a:r>
              <a:rPr lang="en-US" dirty="0" smtClean="0">
                <a:latin typeface="Courier New" pitchFamily="49" charset="0"/>
              </a:rPr>
              <a:t>    </a:t>
            </a:r>
            <a:r>
              <a:rPr lang="en-US" dirty="0" err="1" smtClean="0">
                <a:latin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</a:rPr>
              <a:t> val2 = </a:t>
            </a:r>
            <a:r>
              <a:rPr lang="en-US" dirty="0" err="1" smtClean="0">
                <a:latin typeface="Courier New" pitchFamily="49" charset="0"/>
              </a:rPr>
              <a:t>test_iabs</a:t>
            </a:r>
            <a:r>
              <a:rPr lang="en-US" dirty="0" smtClean="0">
                <a:latin typeface="Courier New" pitchFamily="49" charset="0"/>
              </a:rPr>
              <a:t>(1234567);</a:t>
            </a:r>
          </a:p>
          <a:p>
            <a:pPr algn="l">
              <a:lnSpc>
                <a:spcPct val="100000"/>
              </a:lnSpc>
            </a:pPr>
            <a:r>
              <a:rPr lang="en-US" dirty="0" smtClean="0">
                <a:latin typeface="Courier New" pitchFamily="49" charset="0"/>
              </a:rPr>
              <a:t>    </a:t>
            </a:r>
            <a:r>
              <a:rPr lang="en-US" dirty="0" err="1" smtClean="0">
                <a:latin typeface="Courier New" pitchFamily="49" charset="0"/>
              </a:rPr>
              <a:t>printf</a:t>
            </a:r>
            <a:r>
              <a:rPr lang="en-US" dirty="0" smtClean="0">
                <a:latin typeface="Courier New" pitchFamily="49" charset="0"/>
              </a:rPr>
              <a:t>("</a:t>
            </a:r>
            <a:r>
              <a:rPr lang="en-US" dirty="0" err="1" smtClean="0">
                <a:latin typeface="Courier New" pitchFamily="49" charset="0"/>
              </a:rPr>
              <a:t>iabs</a:t>
            </a:r>
            <a:r>
              <a:rPr lang="en-US" dirty="0" smtClean="0">
                <a:latin typeface="Courier New" pitchFamily="49" charset="0"/>
              </a:rPr>
              <a:t>(1234567) --&gt; %d [0x%x]\n", val1, val1);</a:t>
            </a:r>
          </a:p>
          <a:p>
            <a:pPr algn="l">
              <a:lnSpc>
                <a:spcPct val="100000"/>
              </a:lnSpc>
            </a:pPr>
            <a:r>
              <a:rPr lang="en-US" dirty="0" smtClean="0">
                <a:latin typeface="Courier New" pitchFamily="49" charset="0"/>
              </a:rPr>
              <a:t>    </a:t>
            </a:r>
            <a:r>
              <a:rPr lang="en-US" dirty="0" err="1" smtClean="0">
                <a:latin typeface="Courier New" pitchFamily="49" charset="0"/>
              </a:rPr>
              <a:t>printf</a:t>
            </a:r>
            <a:r>
              <a:rPr lang="en-US" dirty="0" smtClean="0">
                <a:latin typeface="Courier New" pitchFamily="49" charset="0"/>
              </a:rPr>
              <a:t>("</a:t>
            </a:r>
            <a:r>
              <a:rPr lang="en-US" dirty="0" err="1" smtClean="0">
                <a:latin typeface="Courier New" pitchFamily="49" charset="0"/>
              </a:rPr>
              <a:t>test_iabs</a:t>
            </a:r>
            <a:r>
              <a:rPr lang="en-US" dirty="0" smtClean="0">
                <a:latin typeface="Courier New" pitchFamily="49" charset="0"/>
              </a:rPr>
              <a:t>(1234567) --&gt; %d [0x%x]\n", val2, val2);</a:t>
            </a:r>
          </a:p>
          <a:p>
            <a:pPr algn="l">
              <a:lnSpc>
                <a:spcPct val="100000"/>
              </a:lnSpc>
            </a:pPr>
            <a:r>
              <a:rPr lang="en-US" dirty="0" smtClean="0">
                <a:latin typeface="Courier New" pitchFamily="49" charset="0"/>
              </a:rPr>
              <a:t>    if (val1 == val2) {</a:t>
            </a:r>
          </a:p>
          <a:p>
            <a:pPr algn="l">
              <a:lnSpc>
                <a:spcPct val="100000"/>
              </a:lnSpc>
            </a:pPr>
            <a:r>
              <a:rPr lang="en-US" dirty="0" smtClean="0">
                <a:latin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</a:rPr>
              <a:t>printf</a:t>
            </a:r>
            <a:r>
              <a:rPr lang="en-US" dirty="0" smtClean="0">
                <a:latin typeface="Courier New" pitchFamily="49" charset="0"/>
              </a:rPr>
              <a:t>(".. False negative\n");</a:t>
            </a:r>
          </a:p>
          <a:p>
            <a:pPr algn="l">
              <a:lnSpc>
                <a:spcPct val="100000"/>
              </a:lnSpc>
            </a:pPr>
            <a:r>
              <a:rPr lang="en-US" dirty="0" smtClean="0">
                <a:latin typeface="Courier New" pitchFamily="49" charset="0"/>
              </a:rPr>
              <a:t>    } else</a:t>
            </a:r>
          </a:p>
          <a:p>
            <a:pPr algn="l">
              <a:lnSpc>
                <a:spcPct val="100000"/>
              </a:lnSpc>
            </a:pPr>
            <a:r>
              <a:rPr lang="en-US" dirty="0" smtClean="0">
                <a:latin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</a:rPr>
              <a:t>printf</a:t>
            </a:r>
            <a:r>
              <a:rPr lang="en-US" dirty="0" smtClean="0">
                <a:latin typeface="Courier New" pitchFamily="49" charset="0"/>
              </a:rPr>
              <a:t>(".. A genuine counterexample\n");</a:t>
            </a:r>
          </a:p>
          <a:p>
            <a:pPr algn="l">
              <a:lnSpc>
                <a:spcPct val="100000"/>
              </a:lnSpc>
            </a:pPr>
            <a:r>
              <a:rPr lang="en-US" dirty="0" smtClean="0">
                <a:latin typeface="Courier New" pitchFamily="49" charset="0"/>
              </a:rPr>
              <a:t>}</a:t>
            </a:r>
            <a:endParaRPr lang="en-US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9852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Bomb Lab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82000" cy="4724400"/>
          </a:xfrm>
        </p:spPr>
        <p:txBody>
          <a:bodyPr/>
          <a:lstStyle/>
          <a:p>
            <a:pPr lvl="1"/>
            <a:r>
              <a:rPr lang="en-US" dirty="0"/>
              <a:t>Idea due to Chris </a:t>
            </a:r>
            <a:r>
              <a:rPr lang="en-US" dirty="0" err="1"/>
              <a:t>Colohan</a:t>
            </a:r>
            <a:r>
              <a:rPr lang="en-US" dirty="0"/>
              <a:t>, TA during inaugural offering</a:t>
            </a:r>
          </a:p>
          <a:p>
            <a:r>
              <a:rPr lang="en-US" i="1" dirty="0"/>
              <a:t>Bomb:</a:t>
            </a:r>
            <a:r>
              <a:rPr lang="en-US" dirty="0"/>
              <a:t> C program with six </a:t>
            </a:r>
            <a:r>
              <a:rPr lang="en-US" i="1" dirty="0"/>
              <a:t>phases</a:t>
            </a:r>
            <a:r>
              <a:rPr lang="en-US" dirty="0"/>
              <a:t>.</a:t>
            </a:r>
          </a:p>
          <a:p>
            <a:r>
              <a:rPr lang="en-US" dirty="0"/>
              <a:t>Each phase expects student to type a specific string.</a:t>
            </a:r>
          </a:p>
          <a:p>
            <a:pPr lvl="1"/>
            <a:r>
              <a:rPr lang="en-US" dirty="0"/>
              <a:t>Wrong string: bomb </a:t>
            </a:r>
            <a:r>
              <a:rPr lang="en-US" i="1" dirty="0"/>
              <a:t>explodes</a:t>
            </a:r>
            <a:r>
              <a:rPr lang="en-US" dirty="0"/>
              <a:t> by printing BOOM! (-</a:t>
            </a:r>
            <a:r>
              <a:rPr lang="en-US" dirty="0" smtClean="0"/>
              <a:t> ½ 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Correct string: phase </a:t>
            </a:r>
            <a:r>
              <a:rPr lang="en-US" i="1" dirty="0"/>
              <a:t>defused</a:t>
            </a:r>
            <a:r>
              <a:rPr lang="en-US" dirty="0"/>
              <a:t>  (+10 </a:t>
            </a:r>
            <a:r>
              <a:rPr lang="en-US" dirty="0" err="1"/>
              <a:t>pts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 either case, bomb sends</a:t>
            </a:r>
            <a:r>
              <a:rPr lang="en-US" dirty="0" smtClean="0"/>
              <a:t> message to grading server</a:t>
            </a:r>
          </a:p>
          <a:p>
            <a:pPr lvl="1"/>
            <a:r>
              <a:rPr lang="en-US" dirty="0" smtClean="0"/>
              <a:t>Server posts current </a:t>
            </a:r>
            <a:r>
              <a:rPr lang="en-US" dirty="0"/>
              <a:t>scores anonymously and in real time on Web page</a:t>
            </a:r>
          </a:p>
          <a:p>
            <a:r>
              <a:rPr lang="en-US" dirty="0"/>
              <a:t>Goal: Defuse the bomb by defusing all six phases.</a:t>
            </a:r>
          </a:p>
          <a:p>
            <a:pPr lvl="1"/>
            <a:r>
              <a:rPr lang="en-US" dirty="0"/>
              <a:t>For fun, we include an unadvertised seventh </a:t>
            </a:r>
            <a:r>
              <a:rPr lang="en-US" i="1" dirty="0"/>
              <a:t>secret phase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challenge:</a:t>
            </a:r>
            <a:endParaRPr lang="en-US" dirty="0"/>
          </a:p>
          <a:p>
            <a:pPr lvl="1"/>
            <a:r>
              <a:rPr lang="en-US" dirty="0" smtClean="0"/>
              <a:t>Each student </a:t>
            </a:r>
            <a:r>
              <a:rPr lang="en-US" dirty="0"/>
              <a:t>get </a:t>
            </a:r>
            <a:r>
              <a:rPr lang="en-US" dirty="0" smtClean="0"/>
              <a:t>only </a:t>
            </a:r>
            <a:r>
              <a:rPr lang="en-US" dirty="0"/>
              <a:t>binary executable of a</a:t>
            </a:r>
            <a:r>
              <a:rPr lang="en-US" i="1" dirty="0"/>
              <a:t> unique</a:t>
            </a:r>
            <a:r>
              <a:rPr lang="en-US" dirty="0"/>
              <a:t> bomb</a:t>
            </a:r>
          </a:p>
          <a:p>
            <a:pPr lvl="1"/>
            <a:r>
              <a:rPr lang="en-US" dirty="0"/>
              <a:t>To defuse their bomb, students must disassemble and reverse engineer this binary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 Bomb Phases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Phases test understanding of different C constructs and how they are compiled to machine code</a:t>
            </a:r>
          </a:p>
          <a:p>
            <a:pPr lvl="1"/>
            <a:r>
              <a:rPr lang="en-US"/>
              <a:t>Phase 1: string comparison</a:t>
            </a:r>
          </a:p>
          <a:p>
            <a:pPr lvl="1"/>
            <a:r>
              <a:rPr lang="en-US"/>
              <a:t>Phase 2: loop</a:t>
            </a:r>
          </a:p>
          <a:p>
            <a:pPr lvl="1"/>
            <a:r>
              <a:rPr lang="en-US"/>
              <a:t>Phase 3: switch statement/jump table</a:t>
            </a:r>
          </a:p>
          <a:p>
            <a:pPr lvl="1"/>
            <a:r>
              <a:rPr lang="en-US"/>
              <a:t>Phase 4: recursive call	</a:t>
            </a:r>
          </a:p>
          <a:p>
            <a:pPr lvl="1"/>
            <a:r>
              <a:rPr lang="en-US"/>
              <a:t>Phase 5: pointers</a:t>
            </a:r>
          </a:p>
          <a:p>
            <a:pPr lvl="1"/>
            <a:r>
              <a:rPr lang="en-US"/>
              <a:t>Phase 6: linked list/pointers/structs</a:t>
            </a:r>
          </a:p>
          <a:p>
            <a:pPr lvl="1"/>
            <a:r>
              <a:rPr lang="en-US"/>
              <a:t>Secret phase: binary search (biggest challenge is figuring out how to reach phase)</a:t>
            </a:r>
          </a:p>
          <a:p>
            <a:r>
              <a:rPr lang="en-US"/>
              <a:t>Phases start out easy and get progressively harder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Let’s defuse a bomb phase!</a:t>
            </a:r>
          </a:p>
        </p:txBody>
      </p:sp>
      <p:sp>
        <p:nvSpPr>
          <p:cNvPr id="114694" name="Rectangle 1030"/>
          <p:cNvSpPr>
            <a:spLocks noChangeArrowheads="1"/>
          </p:cNvSpPr>
          <p:nvPr/>
        </p:nvSpPr>
        <p:spPr bwMode="auto">
          <a:xfrm>
            <a:off x="76200" y="990600"/>
            <a:ext cx="8915400" cy="46166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0" rIns="36000" bIns="0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0000000000400a6c &lt;phase_2&gt;: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  </a:t>
            </a:r>
            <a:r>
              <a:rPr lang="en-US" sz="1500" dirty="0">
                <a:solidFill>
                  <a:srgbClr val="FF0000"/>
                </a:solidFill>
                <a:latin typeface="Courier New" pitchFamily="49" charset="0"/>
              </a:rPr>
              <a:t>... # function prologue not </a:t>
            </a:r>
            <a:r>
              <a:rPr lang="en-US" sz="1500" dirty="0" smtClean="0">
                <a:solidFill>
                  <a:srgbClr val="FF0000"/>
                </a:solidFill>
                <a:latin typeface="Courier New" pitchFamily="49" charset="0"/>
              </a:rPr>
              <a:t>shown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500" dirty="0" smtClean="0">
                <a:solidFill>
                  <a:srgbClr val="000066"/>
                </a:solidFill>
                <a:latin typeface="Courier New" pitchFamily="49" charset="0"/>
              </a:rPr>
              <a:t>  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400a72:       </a:t>
            </a:r>
            <a:r>
              <a:rPr lang="en-US" sz="1500" dirty="0" err="1" smtClean="0">
                <a:solidFill>
                  <a:srgbClr val="000066"/>
                </a:solidFill>
                <a:latin typeface="Courier New" pitchFamily="49" charset="0"/>
              </a:rPr>
              <a:t>mov</a:t>
            </a:r>
            <a:r>
              <a:rPr lang="en-US" sz="1500" dirty="0" smtClean="0">
                <a:solidFill>
                  <a:srgbClr val="000066"/>
                </a:solidFill>
                <a:latin typeface="Courier New" pitchFamily="49" charset="0"/>
              </a:rPr>
              <a:t>    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%</a:t>
            </a:r>
            <a:r>
              <a:rPr lang="en-US" sz="1500" dirty="0" err="1">
                <a:solidFill>
                  <a:srgbClr val="000066"/>
                </a:solidFill>
                <a:latin typeface="Courier New" pitchFamily="49" charset="0"/>
              </a:rPr>
              <a:t>rsp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,%</a:t>
            </a:r>
            <a:r>
              <a:rPr lang="en-US" sz="1500" dirty="0" err="1">
                <a:solidFill>
                  <a:srgbClr val="000066"/>
                </a:solidFill>
                <a:latin typeface="Courier New" pitchFamily="49" charset="0"/>
              </a:rPr>
              <a:t>rsi</a:t>
            </a:r>
            <a:endParaRPr lang="en-US" sz="1500" dirty="0">
              <a:solidFill>
                <a:srgbClr val="000066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  400a75:       </a:t>
            </a:r>
            <a:r>
              <a:rPr lang="en-US" sz="1500" dirty="0" err="1" smtClean="0">
                <a:solidFill>
                  <a:srgbClr val="000066"/>
                </a:solidFill>
                <a:latin typeface="Courier New" pitchFamily="49" charset="0"/>
              </a:rPr>
              <a:t>callq</a:t>
            </a:r>
            <a:r>
              <a:rPr lang="en-US" sz="1500" dirty="0" smtClean="0">
                <a:solidFill>
                  <a:srgbClr val="000066"/>
                </a:solidFill>
                <a:latin typeface="Courier New" pitchFamily="49" charset="0"/>
              </a:rPr>
              <a:t>  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4010ba &lt;</a:t>
            </a:r>
            <a:r>
              <a:rPr lang="en-US" sz="1500" dirty="0" err="1">
                <a:solidFill>
                  <a:srgbClr val="000066"/>
                </a:solidFill>
                <a:latin typeface="Courier New" pitchFamily="49" charset="0"/>
              </a:rPr>
              <a:t>read_six_numbers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&gt;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  400a7a:       </a:t>
            </a:r>
            <a:r>
              <a:rPr lang="en-US" sz="1500" dirty="0" err="1" smtClean="0">
                <a:solidFill>
                  <a:srgbClr val="000066"/>
                </a:solidFill>
                <a:latin typeface="Courier New" pitchFamily="49" charset="0"/>
              </a:rPr>
              <a:t>cmpl</a:t>
            </a:r>
            <a:r>
              <a:rPr lang="en-US" sz="1500" dirty="0" smtClean="0">
                <a:solidFill>
                  <a:srgbClr val="000066"/>
                </a:solidFill>
                <a:latin typeface="Courier New" pitchFamily="49" charset="0"/>
              </a:rPr>
              <a:t>   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$0x1,(%</a:t>
            </a:r>
            <a:r>
              <a:rPr lang="en-US" sz="1500" dirty="0" err="1">
                <a:solidFill>
                  <a:srgbClr val="000066"/>
                </a:solidFill>
                <a:latin typeface="Courier New" pitchFamily="49" charset="0"/>
              </a:rPr>
              <a:t>rsp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)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  400a7e:       </a:t>
            </a:r>
            <a:r>
              <a:rPr lang="en-US" sz="1500" dirty="0" smtClean="0">
                <a:solidFill>
                  <a:srgbClr val="000066"/>
                </a:solidFill>
                <a:latin typeface="Courier New" pitchFamily="49" charset="0"/>
              </a:rPr>
              <a:t>je     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400a85 &lt;phase_2+0x19&gt;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  400a80:       </a:t>
            </a:r>
            <a:r>
              <a:rPr lang="en-US" sz="1500" dirty="0" err="1" smtClean="0">
                <a:solidFill>
                  <a:srgbClr val="000066"/>
                </a:solidFill>
                <a:latin typeface="Courier New" pitchFamily="49" charset="0"/>
              </a:rPr>
              <a:t>callq</a:t>
            </a:r>
            <a:r>
              <a:rPr lang="en-US" sz="1500" dirty="0" smtClean="0">
                <a:solidFill>
                  <a:srgbClr val="000066"/>
                </a:solidFill>
                <a:latin typeface="Courier New" pitchFamily="49" charset="0"/>
              </a:rPr>
              <a:t>  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400f6d &lt;</a:t>
            </a:r>
            <a:r>
              <a:rPr lang="en-US" sz="1500" dirty="0" err="1">
                <a:solidFill>
                  <a:srgbClr val="000066"/>
                </a:solidFill>
                <a:latin typeface="Courier New" pitchFamily="49" charset="0"/>
              </a:rPr>
              <a:t>explode_bomb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&gt;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  400a85:       </a:t>
            </a:r>
            <a:r>
              <a:rPr lang="en-US" sz="1500" dirty="0" smtClean="0">
                <a:solidFill>
                  <a:srgbClr val="000066"/>
                </a:solidFill>
                <a:latin typeface="Courier New" pitchFamily="49" charset="0"/>
              </a:rPr>
              <a:t>lea    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0x4(%</a:t>
            </a:r>
            <a:r>
              <a:rPr lang="en-US" sz="1500" dirty="0" err="1">
                <a:solidFill>
                  <a:srgbClr val="000066"/>
                </a:solidFill>
                <a:latin typeface="Courier New" pitchFamily="49" charset="0"/>
              </a:rPr>
              <a:t>rsp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),%</a:t>
            </a:r>
            <a:r>
              <a:rPr lang="en-US" sz="1500" dirty="0" err="1">
                <a:solidFill>
                  <a:srgbClr val="000066"/>
                </a:solidFill>
                <a:latin typeface="Courier New" pitchFamily="49" charset="0"/>
              </a:rPr>
              <a:t>rbx</a:t>
            </a:r>
            <a:endParaRPr lang="en-US" sz="1500" dirty="0">
              <a:solidFill>
                <a:srgbClr val="000066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  400a8a:       </a:t>
            </a:r>
            <a:r>
              <a:rPr lang="en-US" sz="1500" dirty="0" smtClean="0">
                <a:solidFill>
                  <a:srgbClr val="000066"/>
                </a:solidFill>
                <a:latin typeface="Courier New" pitchFamily="49" charset="0"/>
              </a:rPr>
              <a:t>lea    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0x18(%</a:t>
            </a:r>
            <a:r>
              <a:rPr lang="en-US" sz="1500" dirty="0" err="1">
                <a:solidFill>
                  <a:srgbClr val="000066"/>
                </a:solidFill>
                <a:latin typeface="Courier New" pitchFamily="49" charset="0"/>
              </a:rPr>
              <a:t>rsp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),%</a:t>
            </a:r>
            <a:r>
              <a:rPr lang="en-US" sz="1500" dirty="0" err="1">
                <a:solidFill>
                  <a:srgbClr val="000066"/>
                </a:solidFill>
                <a:latin typeface="Courier New" pitchFamily="49" charset="0"/>
              </a:rPr>
              <a:t>rbp</a:t>
            </a:r>
            <a:endParaRPr lang="en-US" sz="1500" dirty="0">
              <a:solidFill>
                <a:srgbClr val="000066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  400a8f:       </a:t>
            </a:r>
            <a:r>
              <a:rPr lang="en-US" sz="1500" dirty="0" err="1" smtClean="0">
                <a:solidFill>
                  <a:srgbClr val="000066"/>
                </a:solidFill>
                <a:latin typeface="Courier New" pitchFamily="49" charset="0"/>
              </a:rPr>
              <a:t>mov</a:t>
            </a:r>
            <a:r>
              <a:rPr lang="en-US" sz="1500" dirty="0" smtClean="0">
                <a:solidFill>
                  <a:srgbClr val="000066"/>
                </a:solidFill>
                <a:latin typeface="Courier New" pitchFamily="49" charset="0"/>
              </a:rPr>
              <a:t>    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-0x4(%</a:t>
            </a:r>
            <a:r>
              <a:rPr lang="en-US" sz="1500" dirty="0" err="1">
                <a:solidFill>
                  <a:srgbClr val="000066"/>
                </a:solidFill>
                <a:latin typeface="Courier New" pitchFamily="49" charset="0"/>
              </a:rPr>
              <a:t>rbx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),%</a:t>
            </a:r>
            <a:r>
              <a:rPr lang="en-US" sz="1500" dirty="0" err="1">
                <a:solidFill>
                  <a:srgbClr val="000066"/>
                </a:solidFill>
                <a:latin typeface="Courier New" pitchFamily="49" charset="0"/>
              </a:rPr>
              <a:t>eax</a:t>
            </a:r>
            <a:endParaRPr lang="en-US" sz="1500" dirty="0">
              <a:solidFill>
                <a:srgbClr val="000066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  400a92:       </a:t>
            </a:r>
            <a:r>
              <a:rPr lang="en-US" sz="1500" dirty="0" smtClean="0">
                <a:solidFill>
                  <a:srgbClr val="000066"/>
                </a:solidFill>
                <a:latin typeface="Courier New" pitchFamily="49" charset="0"/>
              </a:rPr>
              <a:t>add    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%</a:t>
            </a:r>
            <a:r>
              <a:rPr lang="en-US" sz="1500" dirty="0" err="1">
                <a:solidFill>
                  <a:srgbClr val="000066"/>
                </a:solidFill>
                <a:latin typeface="Courier New" pitchFamily="49" charset="0"/>
              </a:rPr>
              <a:t>eax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,%</a:t>
            </a:r>
            <a:r>
              <a:rPr lang="en-US" sz="1500" dirty="0" err="1">
                <a:solidFill>
                  <a:srgbClr val="000066"/>
                </a:solidFill>
                <a:latin typeface="Courier New" pitchFamily="49" charset="0"/>
              </a:rPr>
              <a:t>eax</a:t>
            </a:r>
            <a:endParaRPr lang="en-US" sz="1500" dirty="0">
              <a:solidFill>
                <a:srgbClr val="000066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  400a94:       </a:t>
            </a:r>
            <a:r>
              <a:rPr lang="en-US" sz="1500" dirty="0" err="1" smtClean="0">
                <a:solidFill>
                  <a:srgbClr val="000066"/>
                </a:solidFill>
                <a:latin typeface="Courier New" pitchFamily="49" charset="0"/>
              </a:rPr>
              <a:t>cmp</a:t>
            </a:r>
            <a:r>
              <a:rPr lang="en-US" sz="1500" dirty="0" smtClean="0">
                <a:solidFill>
                  <a:srgbClr val="000066"/>
                </a:solidFill>
                <a:latin typeface="Courier New" pitchFamily="49" charset="0"/>
              </a:rPr>
              <a:t>    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%</a:t>
            </a:r>
            <a:r>
              <a:rPr lang="en-US" sz="1500" dirty="0" err="1">
                <a:solidFill>
                  <a:srgbClr val="000066"/>
                </a:solidFill>
                <a:latin typeface="Courier New" pitchFamily="49" charset="0"/>
              </a:rPr>
              <a:t>eax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,(%</a:t>
            </a:r>
            <a:r>
              <a:rPr lang="en-US" sz="1500" dirty="0" err="1">
                <a:solidFill>
                  <a:srgbClr val="000066"/>
                </a:solidFill>
                <a:latin typeface="Courier New" pitchFamily="49" charset="0"/>
              </a:rPr>
              <a:t>rbx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)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  400a96:      </a:t>
            </a:r>
            <a:r>
              <a:rPr lang="en-US" sz="1500" dirty="0" smtClean="0">
                <a:solidFill>
                  <a:srgbClr val="000066"/>
                </a:solidFill>
                <a:latin typeface="Courier New" pitchFamily="49" charset="0"/>
              </a:rPr>
              <a:t> je     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400a9d &lt;phase_2+0x31&gt;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  400a98:      </a:t>
            </a:r>
            <a:r>
              <a:rPr lang="en-US" sz="1500" dirty="0" smtClean="0">
                <a:solidFill>
                  <a:srgbClr val="000066"/>
                </a:solidFill>
                <a:latin typeface="Courier New" pitchFamily="49" charset="0"/>
              </a:rPr>
              <a:t> </a:t>
            </a:r>
            <a:r>
              <a:rPr lang="en-US" sz="1500" dirty="0" err="1" smtClean="0">
                <a:solidFill>
                  <a:srgbClr val="000066"/>
                </a:solidFill>
                <a:latin typeface="Courier New" pitchFamily="49" charset="0"/>
              </a:rPr>
              <a:t>callq</a:t>
            </a:r>
            <a:r>
              <a:rPr lang="en-US" sz="1500" dirty="0" smtClean="0">
                <a:solidFill>
                  <a:srgbClr val="000066"/>
                </a:solidFill>
                <a:latin typeface="Courier New" pitchFamily="49" charset="0"/>
              </a:rPr>
              <a:t>  400f6d 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&lt;</a:t>
            </a:r>
            <a:r>
              <a:rPr lang="en-US" sz="1500" dirty="0" err="1">
                <a:solidFill>
                  <a:srgbClr val="000066"/>
                </a:solidFill>
                <a:latin typeface="Courier New" pitchFamily="49" charset="0"/>
              </a:rPr>
              <a:t>explode_bomb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&gt;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  400a9d:       </a:t>
            </a:r>
            <a:r>
              <a:rPr lang="en-US" sz="1500" dirty="0" smtClean="0">
                <a:solidFill>
                  <a:srgbClr val="000066"/>
                </a:solidFill>
                <a:latin typeface="Courier New" pitchFamily="49" charset="0"/>
              </a:rPr>
              <a:t>add    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$0x4,%rbx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  400aa1:       </a:t>
            </a:r>
            <a:r>
              <a:rPr lang="en-US" sz="1500" dirty="0" err="1" smtClean="0">
                <a:solidFill>
                  <a:srgbClr val="000066"/>
                </a:solidFill>
                <a:latin typeface="Courier New" pitchFamily="49" charset="0"/>
              </a:rPr>
              <a:t>cmp</a:t>
            </a:r>
            <a:r>
              <a:rPr lang="en-US" sz="1500" dirty="0" smtClean="0">
                <a:solidFill>
                  <a:srgbClr val="000066"/>
                </a:solidFill>
                <a:latin typeface="Courier New" pitchFamily="49" charset="0"/>
              </a:rPr>
              <a:t>    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%</a:t>
            </a:r>
            <a:r>
              <a:rPr lang="en-US" sz="1500" dirty="0" err="1">
                <a:solidFill>
                  <a:srgbClr val="000066"/>
                </a:solidFill>
                <a:latin typeface="Courier New" pitchFamily="49" charset="0"/>
              </a:rPr>
              <a:t>rbp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,%</a:t>
            </a:r>
            <a:r>
              <a:rPr lang="en-US" sz="1500" dirty="0" err="1">
                <a:solidFill>
                  <a:srgbClr val="000066"/>
                </a:solidFill>
                <a:latin typeface="Courier New" pitchFamily="49" charset="0"/>
              </a:rPr>
              <a:t>rbx</a:t>
            </a:r>
            <a:endParaRPr lang="en-US" sz="1500" dirty="0">
              <a:solidFill>
                <a:srgbClr val="000066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  400aa4:       </a:t>
            </a:r>
            <a:r>
              <a:rPr lang="en-US" sz="1500" dirty="0" err="1" smtClean="0">
                <a:solidFill>
                  <a:srgbClr val="000066"/>
                </a:solidFill>
                <a:latin typeface="Courier New" pitchFamily="49" charset="0"/>
              </a:rPr>
              <a:t>jne</a:t>
            </a:r>
            <a:r>
              <a:rPr lang="en-US" sz="1500" dirty="0" smtClean="0">
                <a:solidFill>
                  <a:srgbClr val="000066"/>
                </a:solidFill>
                <a:latin typeface="Courier New" pitchFamily="49" charset="0"/>
              </a:rPr>
              <a:t>    </a:t>
            </a: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400a8f &lt;phase_2+0x23&gt;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  </a:t>
            </a:r>
            <a:r>
              <a:rPr lang="en-US" sz="1500" dirty="0">
                <a:solidFill>
                  <a:srgbClr val="FF0000"/>
                </a:solidFill>
                <a:latin typeface="Courier New" pitchFamily="49" charset="0"/>
              </a:rPr>
              <a:t> ... # function epilogue not </a:t>
            </a:r>
            <a:r>
              <a:rPr lang="en-US" sz="1500" dirty="0" smtClean="0">
                <a:solidFill>
                  <a:srgbClr val="FF0000"/>
                </a:solidFill>
                <a:latin typeface="Courier New" pitchFamily="49" charset="0"/>
              </a:rPr>
              <a:t>shown</a:t>
            </a:r>
            <a:endParaRPr lang="en-US" sz="1500" dirty="0">
              <a:solidFill>
                <a:srgbClr val="000066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500" dirty="0">
                <a:solidFill>
                  <a:srgbClr val="000066"/>
                </a:solidFill>
                <a:latin typeface="Courier New" pitchFamily="49" charset="0"/>
              </a:rPr>
              <a:t>  400aac:       c3                      </a:t>
            </a:r>
            <a:r>
              <a:rPr lang="en-US" sz="1500" dirty="0" err="1">
                <a:solidFill>
                  <a:srgbClr val="000066"/>
                </a:solidFill>
                <a:latin typeface="Courier New" pitchFamily="49" charset="0"/>
              </a:rPr>
              <a:t>retq</a:t>
            </a:r>
            <a:endParaRPr lang="en-US" sz="1500" dirty="0">
              <a:solidFill>
                <a:srgbClr val="000066"/>
              </a:solidFill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endParaRPr lang="en-US" sz="1500" dirty="0">
              <a:solidFill>
                <a:srgbClr val="000066"/>
              </a:solidFill>
              <a:latin typeface="Courier New" pitchFamily="49" charset="0"/>
            </a:endParaRPr>
          </a:p>
        </p:txBody>
      </p:sp>
      <p:sp>
        <p:nvSpPr>
          <p:cNvPr id="114705" name="Rectangle 1041"/>
          <p:cNvSpPr>
            <a:spLocks noChangeArrowheads="1"/>
          </p:cNvSpPr>
          <p:nvPr/>
        </p:nvSpPr>
        <p:spPr bwMode="auto">
          <a:xfrm>
            <a:off x="5724128" y="3969060"/>
            <a:ext cx="21304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36000" tIns="0" rIns="36000" bIns="0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sz="1500" dirty="0">
                <a:solidFill>
                  <a:srgbClr val="FF0000"/>
                </a:solidFill>
                <a:latin typeface="Courier New" pitchFamily="49" charset="0"/>
              </a:rPr>
              <a:t>#    else explode!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24128" y="3104964"/>
            <a:ext cx="2359025" cy="1884784"/>
            <a:chOff x="5724128" y="3104964"/>
            <a:chExt cx="2359025" cy="1884784"/>
          </a:xfrm>
        </p:grpSpPr>
        <p:sp>
          <p:nvSpPr>
            <p:cNvPr id="114701" name="Rectangle 1037"/>
            <p:cNvSpPr>
              <a:spLocks noChangeArrowheads="1"/>
            </p:cNvSpPr>
            <p:nvPr/>
          </p:nvSpPr>
          <p:spPr bwMode="auto">
            <a:xfrm>
              <a:off x="5724128" y="3104964"/>
              <a:ext cx="2150533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 dirty="0">
                  <a:solidFill>
                    <a:srgbClr val="FF0000"/>
                  </a:solidFill>
                  <a:latin typeface="Courier New" pitchFamily="49" charset="0"/>
                </a:rPr>
                <a:t># LOOP: v</a:t>
              </a:r>
              <a:r>
                <a:rPr lang="en-US" sz="1500" dirty="0" smtClean="0">
                  <a:solidFill>
                    <a:srgbClr val="FF0000"/>
                  </a:solidFill>
                  <a:latin typeface="Courier New" pitchFamily="49" charset="0"/>
                </a:rPr>
                <a:t> = </a:t>
              </a:r>
              <a:r>
                <a:rPr lang="en-US" sz="1500" dirty="0" err="1" smtClean="0">
                  <a:solidFill>
                    <a:srgbClr val="FF0000"/>
                  </a:solidFill>
                  <a:latin typeface="Courier New" pitchFamily="49" charset="0"/>
                </a:rPr>
                <a:t>buf</a:t>
              </a:r>
              <a:r>
                <a:rPr lang="en-US" sz="1500" dirty="0" smtClean="0">
                  <a:solidFill>
                    <a:srgbClr val="FF0000"/>
                  </a:solidFill>
                  <a:latin typeface="Courier New" pitchFamily="49" charset="0"/>
                </a:rPr>
                <a:t>[0]</a:t>
              </a:r>
              <a:endParaRPr lang="en-US" sz="1500" dirty="0">
                <a:solidFill>
                  <a:srgbClr val="FF0000"/>
                </a:solidFill>
                <a:latin typeface="Courier New" pitchFamily="49" charset="0"/>
              </a:endParaRPr>
            </a:p>
          </p:txBody>
        </p:sp>
        <p:sp>
          <p:nvSpPr>
            <p:cNvPr id="114708" name="Rectangle 1044"/>
            <p:cNvSpPr>
              <a:spLocks noChangeArrowheads="1"/>
            </p:cNvSpPr>
            <p:nvPr/>
          </p:nvSpPr>
          <p:spPr bwMode="auto">
            <a:xfrm>
              <a:off x="5724128" y="4761148"/>
              <a:ext cx="23590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 dirty="0">
                  <a:solidFill>
                    <a:srgbClr val="FF0000"/>
                  </a:solidFill>
                  <a:latin typeface="Courier New" pitchFamily="49" charset="0"/>
                </a:rPr>
                <a:t>#    then </a:t>
              </a:r>
              <a:r>
                <a:rPr lang="en-US" sz="1500" dirty="0" err="1">
                  <a:solidFill>
                    <a:srgbClr val="FF0000"/>
                  </a:solidFill>
                  <a:latin typeface="Courier New" pitchFamily="49" charset="0"/>
                </a:rPr>
                <a:t>goto</a:t>
              </a:r>
              <a:r>
                <a:rPr lang="en-US" sz="1500" dirty="0">
                  <a:solidFill>
                    <a:srgbClr val="FF0000"/>
                  </a:solidFill>
                  <a:latin typeface="Courier New" pitchFamily="49" charset="0"/>
                </a:rPr>
                <a:t> LOOP: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724128" y="1664804"/>
            <a:ext cx="2727708" cy="3684984"/>
            <a:chOff x="5724128" y="1664804"/>
            <a:chExt cx="2727708" cy="3684984"/>
          </a:xfrm>
        </p:grpSpPr>
        <p:sp>
          <p:nvSpPr>
            <p:cNvPr id="114698" name="Rectangle 1034"/>
            <p:cNvSpPr>
              <a:spLocks noChangeArrowheads="1"/>
            </p:cNvSpPr>
            <p:nvPr/>
          </p:nvSpPr>
          <p:spPr bwMode="auto">
            <a:xfrm>
              <a:off x="5724128" y="1664804"/>
              <a:ext cx="272770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 dirty="0">
                  <a:solidFill>
                    <a:srgbClr val="FF0000"/>
                  </a:solidFill>
                  <a:latin typeface="Courier New" pitchFamily="49" charset="0"/>
                </a:rPr>
                <a:t># </a:t>
              </a:r>
              <a:r>
                <a:rPr lang="en-US" sz="1500" dirty="0" err="1">
                  <a:solidFill>
                    <a:srgbClr val="FF0000"/>
                  </a:solidFill>
                  <a:latin typeface="Courier New" pitchFamily="49" charset="0"/>
                </a:rPr>
                <a:t>rd</a:t>
              </a:r>
              <a:r>
                <a:rPr lang="en-US" sz="1500" dirty="0">
                  <a:solidFill>
                    <a:srgbClr val="FF0000"/>
                  </a:solidFill>
                  <a:latin typeface="Courier New" pitchFamily="49" charset="0"/>
                </a:rPr>
                <a:t> 6 </a:t>
              </a:r>
              <a:r>
                <a:rPr lang="en-US" sz="1500" dirty="0" err="1">
                  <a:solidFill>
                    <a:srgbClr val="FF0000"/>
                  </a:solidFill>
                  <a:latin typeface="Courier New" pitchFamily="49" charset="0"/>
                </a:rPr>
                <a:t>ints</a:t>
              </a:r>
              <a:r>
                <a:rPr lang="en-US" sz="1500" dirty="0">
                  <a:solidFill>
                    <a:srgbClr val="FF0000"/>
                  </a:solidFill>
                  <a:latin typeface="Courier New" pitchFamily="49" charset="0"/>
                </a:rPr>
                <a:t> </a:t>
              </a:r>
              <a:r>
                <a:rPr lang="en-US" sz="1500" dirty="0" smtClean="0">
                  <a:solidFill>
                    <a:srgbClr val="FF0000"/>
                  </a:solidFill>
                  <a:latin typeface="Courier New" pitchFamily="49" charset="0"/>
                </a:rPr>
                <a:t>into buffer</a:t>
              </a:r>
              <a:endParaRPr lang="en-US" sz="1500" dirty="0">
                <a:solidFill>
                  <a:srgbClr val="FF0000"/>
                </a:solidFill>
                <a:latin typeface="Courier New" pitchFamily="49" charset="0"/>
              </a:endParaRPr>
            </a:p>
          </p:txBody>
        </p:sp>
        <p:sp>
          <p:nvSpPr>
            <p:cNvPr id="114704" name="Rectangle 1040"/>
            <p:cNvSpPr>
              <a:spLocks noChangeArrowheads="1"/>
            </p:cNvSpPr>
            <p:nvPr/>
          </p:nvSpPr>
          <p:spPr bwMode="auto">
            <a:xfrm>
              <a:off x="5724128" y="3753036"/>
              <a:ext cx="21304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 dirty="0">
                  <a:solidFill>
                    <a:srgbClr val="FF0000"/>
                  </a:solidFill>
                  <a:latin typeface="Courier New" pitchFamily="49" charset="0"/>
                </a:rPr>
                <a:t>#    then </a:t>
              </a:r>
              <a:r>
                <a:rPr lang="en-US" sz="1500" dirty="0" err="1">
                  <a:solidFill>
                    <a:srgbClr val="FF0000"/>
                  </a:solidFill>
                  <a:latin typeface="Courier New" pitchFamily="49" charset="0"/>
                </a:rPr>
                <a:t>goto</a:t>
              </a:r>
              <a:r>
                <a:rPr lang="en-US" sz="1500" dirty="0">
                  <a:solidFill>
                    <a:srgbClr val="FF0000"/>
                  </a:solidFill>
                  <a:latin typeface="Courier New" pitchFamily="49" charset="0"/>
                </a:rPr>
                <a:t> OK:</a:t>
              </a:r>
            </a:p>
          </p:txBody>
        </p:sp>
        <p:sp>
          <p:nvSpPr>
            <p:cNvPr id="114709" name="Rectangle 1045"/>
            <p:cNvSpPr>
              <a:spLocks noChangeArrowheads="1"/>
            </p:cNvSpPr>
            <p:nvPr/>
          </p:nvSpPr>
          <p:spPr bwMode="auto">
            <a:xfrm>
              <a:off x="5724128" y="5121188"/>
              <a:ext cx="11017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 dirty="0">
                  <a:solidFill>
                    <a:srgbClr val="FF0000"/>
                  </a:solidFill>
                  <a:latin typeface="Courier New" pitchFamily="49" charset="0"/>
                </a:rPr>
                <a:t># YIPPEE!</a:t>
              </a:r>
            </a:p>
          </p:txBody>
        </p:sp>
        <p:sp>
          <p:nvSpPr>
            <p:cNvPr id="21" name="Rectangle 1034"/>
            <p:cNvSpPr>
              <a:spLocks noChangeArrowheads="1"/>
            </p:cNvSpPr>
            <p:nvPr/>
          </p:nvSpPr>
          <p:spPr bwMode="auto">
            <a:xfrm>
              <a:off x="5724128" y="2564904"/>
              <a:ext cx="157335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 dirty="0">
                  <a:solidFill>
                    <a:srgbClr val="FF0000"/>
                  </a:solidFill>
                  <a:latin typeface="Courier New" pitchFamily="49" charset="0"/>
                </a:rPr>
                <a:t># </a:t>
              </a:r>
              <a:r>
                <a:rPr lang="en-US" sz="1500" dirty="0" smtClean="0">
                  <a:solidFill>
                    <a:srgbClr val="FF0000"/>
                  </a:solidFill>
                  <a:latin typeface="Courier New" pitchFamily="49" charset="0"/>
                </a:rPr>
                <a:t>p = &amp;</a:t>
              </a:r>
              <a:r>
                <a:rPr lang="en-US" sz="1500" dirty="0" err="1" smtClean="0">
                  <a:solidFill>
                    <a:srgbClr val="FF0000"/>
                  </a:solidFill>
                  <a:latin typeface="Courier New" pitchFamily="49" charset="0"/>
                </a:rPr>
                <a:t>buf</a:t>
              </a:r>
              <a:r>
                <a:rPr lang="en-US" sz="1500" dirty="0" smtClean="0">
                  <a:solidFill>
                    <a:srgbClr val="FF0000"/>
                  </a:solidFill>
                  <a:latin typeface="Courier New" pitchFamily="49" charset="0"/>
                </a:rPr>
                <a:t>[1]</a:t>
              </a:r>
              <a:endParaRPr lang="en-US" sz="1500" dirty="0">
                <a:solidFill>
                  <a:srgbClr val="FF0000"/>
                </a:solidFill>
                <a:latin typeface="Courier New" pitchFamily="49" charset="0"/>
              </a:endParaRPr>
            </a:p>
          </p:txBody>
        </p:sp>
        <p:sp>
          <p:nvSpPr>
            <p:cNvPr id="22" name="Rectangle 1037"/>
            <p:cNvSpPr>
              <a:spLocks noChangeArrowheads="1"/>
            </p:cNvSpPr>
            <p:nvPr/>
          </p:nvSpPr>
          <p:spPr bwMode="auto">
            <a:xfrm>
              <a:off x="5724128" y="3320988"/>
              <a:ext cx="111161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 dirty="0">
                  <a:solidFill>
                    <a:srgbClr val="FF0000"/>
                  </a:solidFill>
                  <a:latin typeface="Courier New" pitchFamily="49" charset="0"/>
                </a:rPr>
                <a:t># </a:t>
              </a:r>
              <a:r>
                <a:rPr lang="en-US" sz="1500" dirty="0" smtClean="0">
                  <a:solidFill>
                    <a:srgbClr val="FF0000"/>
                  </a:solidFill>
                  <a:latin typeface="Courier New" pitchFamily="49" charset="0"/>
                </a:rPr>
                <a:t>v = 2*v</a:t>
              </a:r>
              <a:endParaRPr lang="en-US" sz="1500" dirty="0">
                <a:solidFill>
                  <a:srgbClr val="FF0000"/>
                </a:solidFill>
                <a:latin typeface="Courier New" pitchFamily="49" charset="0"/>
              </a:endParaRPr>
            </a:p>
          </p:txBody>
        </p:sp>
        <p:sp>
          <p:nvSpPr>
            <p:cNvPr id="23" name="Rectangle 1037"/>
            <p:cNvSpPr>
              <a:spLocks noChangeArrowheads="1"/>
            </p:cNvSpPr>
            <p:nvPr/>
          </p:nvSpPr>
          <p:spPr bwMode="auto">
            <a:xfrm>
              <a:off x="5724128" y="3537012"/>
              <a:ext cx="1457923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 dirty="0">
                  <a:solidFill>
                    <a:srgbClr val="FF0000"/>
                  </a:solidFill>
                  <a:latin typeface="Courier New" pitchFamily="49" charset="0"/>
                </a:rPr>
                <a:t># </a:t>
              </a:r>
              <a:r>
                <a:rPr lang="en-US" sz="1500" dirty="0" smtClean="0">
                  <a:solidFill>
                    <a:srgbClr val="FF0000"/>
                  </a:solidFill>
                  <a:latin typeface="Courier New" pitchFamily="49" charset="0"/>
                </a:rPr>
                <a:t>if v == *p</a:t>
              </a:r>
              <a:endParaRPr lang="en-US" sz="1500" dirty="0">
                <a:solidFill>
                  <a:srgbClr val="FF0000"/>
                </a:solidFill>
                <a:latin typeface="Courier New" pitchFamily="49" charset="0"/>
              </a:endParaRPr>
            </a:p>
          </p:txBody>
        </p:sp>
        <p:sp>
          <p:nvSpPr>
            <p:cNvPr id="24" name="Rectangle 1037"/>
            <p:cNvSpPr>
              <a:spLocks noChangeArrowheads="1"/>
            </p:cNvSpPr>
            <p:nvPr/>
          </p:nvSpPr>
          <p:spPr bwMode="auto">
            <a:xfrm>
              <a:off x="5724128" y="4221088"/>
              <a:ext cx="1111618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 dirty="0">
                  <a:solidFill>
                    <a:srgbClr val="FF0000"/>
                  </a:solidFill>
                  <a:latin typeface="Courier New" pitchFamily="49" charset="0"/>
                </a:rPr>
                <a:t># </a:t>
              </a:r>
              <a:r>
                <a:rPr lang="en-US" sz="1500" dirty="0" smtClean="0">
                  <a:solidFill>
                    <a:srgbClr val="FF0000"/>
                  </a:solidFill>
                  <a:latin typeface="Courier New" pitchFamily="49" charset="0"/>
                </a:rPr>
                <a:t>OK: p++</a:t>
              </a:r>
              <a:endParaRPr lang="en-US" sz="1500" dirty="0">
                <a:solidFill>
                  <a:srgbClr val="FF0000"/>
                </a:solidFill>
                <a:latin typeface="Courier New" pitchFamily="49" charset="0"/>
              </a:endParaRPr>
            </a:p>
          </p:txBody>
        </p:sp>
        <p:sp>
          <p:nvSpPr>
            <p:cNvPr id="25" name="Rectangle 1034"/>
            <p:cNvSpPr>
              <a:spLocks noChangeArrowheads="1"/>
            </p:cNvSpPr>
            <p:nvPr/>
          </p:nvSpPr>
          <p:spPr bwMode="auto">
            <a:xfrm>
              <a:off x="5724128" y="2852936"/>
              <a:ext cx="1919663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 dirty="0">
                  <a:solidFill>
                    <a:srgbClr val="FF0000"/>
                  </a:solidFill>
                  <a:latin typeface="Courier New" pitchFamily="49" charset="0"/>
                </a:rPr>
                <a:t># </a:t>
              </a:r>
              <a:r>
                <a:rPr lang="en-US" sz="1500" dirty="0" smtClean="0">
                  <a:solidFill>
                    <a:srgbClr val="FF0000"/>
                  </a:solidFill>
                  <a:latin typeface="Courier New" pitchFamily="49" charset="0"/>
                </a:rPr>
                <a:t>pend = &amp;</a:t>
              </a:r>
              <a:r>
                <a:rPr lang="en-US" sz="1500" dirty="0" err="1" smtClean="0">
                  <a:solidFill>
                    <a:srgbClr val="FF0000"/>
                  </a:solidFill>
                  <a:latin typeface="Courier New" pitchFamily="49" charset="0"/>
                </a:rPr>
                <a:t>buf</a:t>
              </a:r>
              <a:r>
                <a:rPr lang="en-US" sz="1500" dirty="0" smtClean="0">
                  <a:solidFill>
                    <a:srgbClr val="FF0000"/>
                  </a:solidFill>
                  <a:latin typeface="Courier New" pitchFamily="49" charset="0"/>
                </a:rPr>
                <a:t>[6]</a:t>
              </a:r>
              <a:endParaRPr lang="en-US" sz="1500" dirty="0">
                <a:solidFill>
                  <a:srgbClr val="FF0000"/>
                </a:solidFill>
                <a:latin typeface="Courier New" pitchFamily="49" charset="0"/>
              </a:endParaRPr>
            </a:p>
          </p:txBody>
        </p:sp>
        <p:sp>
          <p:nvSpPr>
            <p:cNvPr id="26" name="Rectangle 1034"/>
            <p:cNvSpPr>
              <a:spLocks noChangeArrowheads="1"/>
            </p:cNvSpPr>
            <p:nvPr/>
          </p:nvSpPr>
          <p:spPr bwMode="auto">
            <a:xfrm>
              <a:off x="5724128" y="4473116"/>
              <a:ext cx="1688793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36000" tIns="0" rIns="36000" bIns="0">
              <a:spAutoFit/>
            </a:bodyPr>
            <a:lstStyle/>
            <a:p>
              <a:pPr algn="l" eaLnBrk="1" hangingPunct="1">
                <a:lnSpc>
                  <a:spcPct val="100000"/>
                </a:lnSpc>
              </a:pPr>
              <a:r>
                <a:rPr lang="en-US" sz="1500" dirty="0">
                  <a:solidFill>
                    <a:srgbClr val="FF0000"/>
                  </a:solidFill>
                  <a:latin typeface="Courier New" pitchFamily="49" charset="0"/>
                </a:rPr>
                <a:t># </a:t>
              </a:r>
              <a:r>
                <a:rPr lang="en-US" sz="1500" dirty="0" smtClean="0">
                  <a:solidFill>
                    <a:srgbClr val="FF0000"/>
                  </a:solidFill>
                  <a:latin typeface="Courier New" pitchFamily="49" charset="0"/>
                </a:rPr>
                <a:t>if p != pend</a:t>
              </a:r>
              <a:endParaRPr lang="en-US" sz="1500" dirty="0">
                <a:solidFill>
                  <a:srgbClr val="FF0000"/>
                </a:solidFill>
                <a:latin typeface="Courier New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43311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 Code for Bomb Phase</a:t>
            </a:r>
          </a:p>
        </p:txBody>
      </p:sp>
      <p:sp>
        <p:nvSpPr>
          <p:cNvPr id="100358" name="Rectangle 1030"/>
          <p:cNvSpPr>
            <a:spLocks noChangeArrowheads="1"/>
          </p:cNvSpPr>
          <p:nvPr/>
        </p:nvSpPr>
        <p:spPr bwMode="auto">
          <a:xfrm>
            <a:off x="287524" y="1232756"/>
            <a:ext cx="8568719" cy="46782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36000" tIns="0" rIns="36000" bIns="0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/* 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* phase2b.c - To defeat this stage the user must enter the geometric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* sequence starting at 1, with a factor of 2 between each number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*/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void phase_2(char *input)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600" dirty="0" smtClean="0">
                <a:latin typeface="Courier New" pitchFamily="49" charset="0"/>
              </a:rPr>
              <a:t>    </a:t>
            </a:r>
            <a:r>
              <a:rPr lang="en-US" sz="1600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numbers[6];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read_six_numbers</a:t>
            </a:r>
            <a:r>
              <a:rPr lang="en-US" sz="1600" dirty="0">
                <a:latin typeface="Courier New" pitchFamily="49" charset="0"/>
              </a:rPr>
              <a:t>(input, numbers);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if (numbers[0] != 1)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</a:t>
            </a:r>
            <a:r>
              <a:rPr lang="en-US" sz="1600" dirty="0" err="1">
                <a:latin typeface="Courier New" pitchFamily="49" charset="0"/>
              </a:rPr>
              <a:t>explode_bomb</a:t>
            </a:r>
            <a:r>
              <a:rPr lang="en-US" sz="1600" dirty="0">
                <a:latin typeface="Courier New" pitchFamily="49" charset="0"/>
              </a:rPr>
              <a:t>();</a:t>
            </a:r>
          </a:p>
          <a:p>
            <a:pPr algn="l" eaLnBrk="1" hangingPunct="1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 eaLnBrk="1" hangingPunct="1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for(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1;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6;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if (numbers[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 != numbers[i-1] * 2)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</a:t>
            </a:r>
            <a:r>
              <a:rPr lang="en-US" sz="1600" dirty="0" err="1">
                <a:latin typeface="Courier New" pitchFamily="49" charset="0"/>
              </a:rPr>
              <a:t>explode_bomb</a:t>
            </a:r>
            <a:r>
              <a:rPr lang="en-US" sz="1600" dirty="0">
                <a:latin typeface="Courier New" pitchFamily="49" charset="0"/>
              </a:rPr>
              <a:t>();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sz="1600" dirty="0" smtClean="0">
                <a:latin typeface="Courier New" pitchFamily="49" charset="0"/>
              </a:rPr>
              <a:t>}</a:t>
            </a:r>
            <a:endParaRPr lang="en-US" sz="1600" dirty="0">
              <a:latin typeface="Courier New" pitchFamily="49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Beauty of the Bomb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the Student</a:t>
            </a:r>
          </a:p>
          <a:p>
            <a:pPr lvl="1"/>
            <a:r>
              <a:rPr lang="en-US"/>
              <a:t>Get a deep understanding of machine code in the context of a fun game</a:t>
            </a:r>
          </a:p>
          <a:p>
            <a:pPr lvl="1"/>
            <a:r>
              <a:rPr lang="en-US"/>
              <a:t>Learn about machine code in the context they will encounter in their professional lives</a:t>
            </a:r>
          </a:p>
          <a:p>
            <a:pPr lvl="2"/>
            <a:r>
              <a:rPr lang="en-US"/>
              <a:t>Working with compiler-generated code</a:t>
            </a:r>
          </a:p>
          <a:p>
            <a:pPr lvl="1"/>
            <a:r>
              <a:rPr lang="en-US"/>
              <a:t>Learn concepts and tools of debugging</a:t>
            </a:r>
          </a:p>
          <a:p>
            <a:pPr lvl="2"/>
            <a:r>
              <a:rPr lang="en-US"/>
              <a:t>Forward vs backward debugging</a:t>
            </a:r>
          </a:p>
          <a:p>
            <a:pPr lvl="2"/>
            <a:r>
              <a:rPr lang="en-US"/>
              <a:t>Students </a:t>
            </a:r>
            <a:r>
              <a:rPr lang="en-US" i="1"/>
              <a:t>must</a:t>
            </a:r>
            <a:r>
              <a:rPr lang="en-US"/>
              <a:t> learn to use a debugger to defuse a bomb</a:t>
            </a:r>
          </a:p>
          <a:p>
            <a:r>
              <a:rPr lang="en-US"/>
              <a:t>For the Instructor</a:t>
            </a:r>
          </a:p>
          <a:p>
            <a:pPr lvl="1"/>
            <a:r>
              <a:rPr lang="en-US"/>
              <a:t>Self-grading</a:t>
            </a:r>
          </a:p>
          <a:p>
            <a:pPr lvl="1"/>
            <a:r>
              <a:rPr lang="en-US"/>
              <a:t>Scales to different ability levels</a:t>
            </a:r>
          </a:p>
          <a:p>
            <a:pPr lvl="1"/>
            <a:r>
              <a:rPr lang="en-US"/>
              <a:t>Easy to generate variants and to port to other machines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Lab</a:t>
            </a:r>
            <a:endParaRPr 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3276600"/>
            <a:ext cx="8307387" cy="3168650"/>
          </a:xfrm>
        </p:spPr>
        <p:txBody>
          <a:bodyPr/>
          <a:lstStyle/>
          <a:p>
            <a:r>
              <a:rPr lang="en-US" dirty="0"/>
              <a:t>Task</a:t>
            </a:r>
          </a:p>
          <a:p>
            <a:pPr lvl="1"/>
            <a:r>
              <a:rPr lang="en-US" dirty="0"/>
              <a:t>Each student assigned “cookie”</a:t>
            </a:r>
          </a:p>
          <a:p>
            <a:pPr lvl="2"/>
            <a:r>
              <a:rPr lang="en-US" dirty="0"/>
              <a:t>Randomly generated 8-digit hex string</a:t>
            </a:r>
          </a:p>
          <a:p>
            <a:pPr lvl="1"/>
            <a:r>
              <a:rPr lang="en-US" smtClean="0"/>
              <a:t>Generate </a:t>
            </a:r>
            <a:r>
              <a:rPr lang="en-US" dirty="0"/>
              <a:t>string that will cause </a:t>
            </a:r>
            <a:r>
              <a:rPr lang="en-US" dirty="0" err="1">
                <a:latin typeface="Courier New" pitchFamily="49" charset="0"/>
              </a:rPr>
              <a:t>getbuf</a:t>
            </a:r>
            <a:r>
              <a:rPr lang="en-US" dirty="0"/>
              <a:t> to return cookie</a:t>
            </a:r>
          </a:p>
          <a:p>
            <a:pPr lvl="2"/>
            <a:r>
              <a:rPr lang="en-US" dirty="0"/>
              <a:t>Instead of </a:t>
            </a:r>
            <a:r>
              <a:rPr lang="en-US" dirty="0">
                <a:latin typeface="Courier New" pitchFamily="49" charset="0"/>
              </a:rPr>
              <a:t>1</a:t>
            </a: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1447800" y="1143000"/>
            <a:ext cx="6400800" cy="19319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0" rIns="36000" bIns="0">
            <a:spAutoFit/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dirty="0" err="1">
                <a:latin typeface="Courier New" pitchFamily="49" charset="0"/>
              </a:rPr>
              <a:t>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getbuf</a:t>
            </a:r>
            <a:r>
              <a:rPr lang="en-US" dirty="0">
                <a:latin typeface="Courier New" pitchFamily="49" charset="0"/>
              </a:rPr>
              <a:t>()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{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    char </a:t>
            </a:r>
            <a:r>
              <a:rPr lang="en-US" dirty="0" err="1">
                <a:latin typeface="Courier New" pitchFamily="49" charset="0"/>
              </a:rPr>
              <a:t>buf</a:t>
            </a:r>
            <a:r>
              <a:rPr lang="en-US" dirty="0" smtClean="0">
                <a:latin typeface="Courier New" pitchFamily="49" charset="0"/>
              </a:rPr>
              <a:t>[</a:t>
            </a:r>
            <a:r>
              <a:rPr lang="en-US" dirty="0">
                <a:latin typeface="Courier New" pitchFamily="49" charset="0"/>
              </a:rPr>
              <a:t>4</a:t>
            </a:r>
            <a:r>
              <a:rPr lang="en-US" dirty="0" smtClean="0">
                <a:latin typeface="Courier New" pitchFamily="49" charset="0"/>
              </a:rPr>
              <a:t>]</a:t>
            </a:r>
            <a:r>
              <a:rPr lang="en-US" dirty="0">
                <a:latin typeface="Courier New" pitchFamily="49" charset="0"/>
              </a:rPr>
              <a:t>;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    /* Read line of text and store in </a:t>
            </a:r>
            <a:r>
              <a:rPr lang="en-US" dirty="0" err="1">
                <a:latin typeface="Courier New" pitchFamily="49" charset="0"/>
              </a:rPr>
              <a:t>buf</a:t>
            </a:r>
            <a:r>
              <a:rPr lang="en-US" dirty="0">
                <a:latin typeface="Courier New" pitchFamily="49" charset="0"/>
              </a:rPr>
              <a:t> */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    gets(</a:t>
            </a:r>
            <a:r>
              <a:rPr lang="en-US" dirty="0" err="1">
                <a:latin typeface="Courier New" pitchFamily="49" charset="0"/>
              </a:rPr>
              <a:t>buf</a:t>
            </a:r>
            <a:r>
              <a:rPr lang="en-US" dirty="0">
                <a:latin typeface="Courier New" pitchFamily="49" charset="0"/>
              </a:rPr>
              <a:t>);  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    return 1;</a:t>
            </a:r>
          </a:p>
          <a:p>
            <a:pPr algn="l" eaLnBrk="1" hangingPunct="1">
              <a:lnSpc>
                <a:spcPct val="100000"/>
              </a:lnSpc>
            </a:pPr>
            <a:r>
              <a:rPr lang="en-US" dirty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77200" cy="1676400"/>
          </a:xfrm>
        </p:spPr>
        <p:txBody>
          <a:bodyPr/>
          <a:lstStyle/>
          <a:p>
            <a:r>
              <a:rPr lang="en-US" dirty="0"/>
              <a:t>1995-1997: REB/DROH teaching computer architecture course at CMU.</a:t>
            </a:r>
          </a:p>
          <a:p>
            <a:pPr lvl="1"/>
            <a:r>
              <a:rPr lang="en-US" dirty="0"/>
              <a:t>Good material, dedicated teachers, but students hate it</a:t>
            </a:r>
          </a:p>
          <a:p>
            <a:pPr lvl="1"/>
            <a:r>
              <a:rPr lang="en-US" dirty="0"/>
              <a:t>Don’t see how it will </a:t>
            </a:r>
            <a:r>
              <a:rPr lang="en-US"/>
              <a:t>affect </a:t>
            </a:r>
            <a:r>
              <a:rPr lang="en-US" smtClean="0"/>
              <a:t>their </a:t>
            </a:r>
            <a:r>
              <a:rPr lang="en-US"/>
              <a:t>lives as programmers</a:t>
            </a:r>
          </a:p>
        </p:txBody>
      </p:sp>
      <p:pic>
        <p:nvPicPr>
          <p:cNvPr id="10650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971800"/>
            <a:ext cx="4543425" cy="31718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27100" y="228600"/>
            <a:ext cx="7759700" cy="573088"/>
          </a:xfrm>
        </p:spPr>
        <p:txBody>
          <a:bodyPr/>
          <a:lstStyle/>
          <a:p>
            <a:r>
              <a:rPr lang="en-US"/>
              <a:t>Buffer Code</a:t>
            </a:r>
          </a:p>
        </p:txBody>
      </p:sp>
      <p:sp>
        <p:nvSpPr>
          <p:cNvPr id="1454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5157936"/>
            <a:ext cx="8255000" cy="1295400"/>
          </a:xfrm>
        </p:spPr>
        <p:txBody>
          <a:bodyPr/>
          <a:lstStyle/>
          <a:p>
            <a:pPr marL="560388" lvl="1" indent="-222250" defTabSz="895350">
              <a:lnSpc>
                <a:spcPct val="90000"/>
              </a:lnSpc>
            </a:pPr>
            <a:r>
              <a:rPr lang="en-US" sz="1800" dirty="0"/>
              <a:t>Calling function </a:t>
            </a:r>
            <a:r>
              <a:rPr lang="en-US" sz="1800" dirty="0">
                <a:latin typeface="Courier New" pitchFamily="49" charset="0"/>
              </a:rPr>
              <a:t>gets(p)</a:t>
            </a:r>
            <a:r>
              <a:rPr lang="en-US" sz="1800" dirty="0"/>
              <a:t> reads characters up to ‘</a:t>
            </a:r>
            <a:r>
              <a:rPr lang="en-US" sz="1800" dirty="0">
                <a:latin typeface="Courier New" pitchFamily="49" charset="0"/>
              </a:rPr>
              <a:t>\n</a:t>
            </a:r>
            <a:r>
              <a:rPr lang="en-US" sz="1800" dirty="0"/>
              <a:t>’</a:t>
            </a:r>
          </a:p>
          <a:p>
            <a:pPr marL="560388" lvl="1" indent="-222250" defTabSz="895350">
              <a:lnSpc>
                <a:spcPct val="90000"/>
              </a:lnSpc>
            </a:pPr>
            <a:r>
              <a:rPr lang="en-US" sz="1800" dirty="0"/>
              <a:t>Stores string + terminating null as bytes starting at </a:t>
            </a:r>
            <a:r>
              <a:rPr lang="en-US" sz="1800" dirty="0">
                <a:latin typeface="Courier New" pitchFamily="49" charset="0"/>
              </a:rPr>
              <a:t>p</a:t>
            </a:r>
          </a:p>
          <a:p>
            <a:pPr marL="560388" lvl="1" indent="-222250" defTabSz="895350">
              <a:lnSpc>
                <a:spcPct val="90000"/>
              </a:lnSpc>
            </a:pPr>
            <a:r>
              <a:rPr lang="en-US" sz="1800" dirty="0"/>
              <a:t>Assumes enough bytes allocated to hold entire string</a:t>
            </a:r>
          </a:p>
        </p:txBody>
      </p:sp>
      <p:sp>
        <p:nvSpPr>
          <p:cNvPr id="145412" name="Rectangle 1028"/>
          <p:cNvSpPr>
            <a:spLocks noChangeArrowheads="1"/>
          </p:cNvSpPr>
          <p:nvPr/>
        </p:nvSpPr>
        <p:spPr bwMode="auto">
          <a:xfrm>
            <a:off x="1371600" y="2963863"/>
            <a:ext cx="2438400" cy="147478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dirty="0">
                <a:latin typeface="Courier New" pitchFamily="49" charset="0"/>
              </a:rPr>
              <a:t>void </a:t>
            </a:r>
            <a:r>
              <a:rPr lang="en-US" dirty="0" err="1">
                <a:latin typeface="Courier New" pitchFamily="49" charset="0"/>
              </a:rPr>
              <a:t>getbuf</a:t>
            </a:r>
            <a:r>
              <a:rPr lang="en-US" dirty="0">
                <a:latin typeface="Courier New" pitchFamily="49" charset="0"/>
              </a:rPr>
              <a:t>() 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dirty="0">
                <a:latin typeface="Courier New" pitchFamily="49" charset="0"/>
              </a:rPr>
              <a:t>  char </a:t>
            </a:r>
            <a:r>
              <a:rPr lang="en-US" dirty="0" err="1">
                <a:latin typeface="Courier New" pitchFamily="49" charset="0"/>
              </a:rPr>
              <a:t>buf</a:t>
            </a:r>
            <a:r>
              <a:rPr lang="en-US" dirty="0" smtClean="0">
                <a:latin typeface="Courier New" pitchFamily="49" charset="0"/>
              </a:rPr>
              <a:t>[</a:t>
            </a:r>
            <a:r>
              <a:rPr lang="en-US" dirty="0">
                <a:latin typeface="Courier New" pitchFamily="49" charset="0"/>
              </a:rPr>
              <a:t>4</a:t>
            </a:r>
            <a:r>
              <a:rPr lang="en-US" dirty="0" smtClean="0">
                <a:latin typeface="Courier New" pitchFamily="49" charset="0"/>
              </a:rPr>
              <a:t>]</a:t>
            </a:r>
            <a:r>
              <a:rPr lang="en-US" dirty="0">
                <a:latin typeface="Courier New" pitchFamily="49" charset="0"/>
              </a:rPr>
              <a:t>;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dirty="0">
                <a:latin typeface="Courier New" pitchFamily="49" charset="0"/>
              </a:rPr>
              <a:t>  gets(</a:t>
            </a:r>
            <a:r>
              <a:rPr lang="en-US" dirty="0" err="1">
                <a:latin typeface="Courier New" pitchFamily="49" charset="0"/>
              </a:rPr>
              <a:t>buf</a:t>
            </a:r>
            <a:r>
              <a:rPr lang="en-US" dirty="0">
                <a:latin typeface="Courier New" pitchFamily="49" charset="0"/>
              </a:rPr>
              <a:t>);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dirty="0">
                <a:latin typeface="Courier New" pitchFamily="49" charset="0"/>
              </a:rPr>
              <a:t>  return 1;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dirty="0">
                <a:latin typeface="Courier New" pitchFamily="49" charset="0"/>
              </a:rPr>
              <a:t>}</a:t>
            </a:r>
          </a:p>
        </p:txBody>
      </p:sp>
      <p:sp>
        <p:nvSpPr>
          <p:cNvPr id="145413" name="Rectangle 1029"/>
          <p:cNvSpPr>
            <a:spLocks noChangeArrowheads="1"/>
          </p:cNvSpPr>
          <p:nvPr/>
        </p:nvSpPr>
        <p:spPr bwMode="auto">
          <a:xfrm>
            <a:off x="1371600" y="1519238"/>
            <a:ext cx="3200400" cy="120015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void test(){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  int v = getbuf();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  ...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}</a:t>
            </a:r>
          </a:p>
        </p:txBody>
      </p:sp>
      <p:sp>
        <p:nvSpPr>
          <p:cNvPr id="145420" name="Text Box 1036"/>
          <p:cNvSpPr txBox="1">
            <a:spLocks noChangeArrowheads="1"/>
          </p:cNvSpPr>
          <p:nvPr/>
        </p:nvSpPr>
        <p:spPr bwMode="auto">
          <a:xfrm>
            <a:off x="-50800" y="1957388"/>
            <a:ext cx="10604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Return</a:t>
            </a:r>
          </a:p>
          <a:p>
            <a:pPr>
              <a:lnSpc>
                <a:spcPct val="100000"/>
              </a:lnSpc>
            </a:pPr>
            <a:r>
              <a:rPr lang="en-US"/>
              <a:t>address</a:t>
            </a:r>
          </a:p>
        </p:txBody>
      </p:sp>
      <p:sp>
        <p:nvSpPr>
          <p:cNvPr id="145421" name="Line 1037"/>
          <p:cNvSpPr>
            <a:spLocks noChangeShapeType="1"/>
          </p:cNvSpPr>
          <p:nvPr/>
        </p:nvSpPr>
        <p:spPr bwMode="auto">
          <a:xfrm>
            <a:off x="1066800" y="227806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5471" name="Text Box 1087"/>
          <p:cNvSpPr txBox="1">
            <a:spLocks noChangeArrowheads="1"/>
          </p:cNvSpPr>
          <p:nvPr/>
        </p:nvSpPr>
        <p:spPr bwMode="auto">
          <a:xfrm>
            <a:off x="5064125" y="914400"/>
            <a:ext cx="2674938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/>
              <a:t>Stack when </a:t>
            </a:r>
            <a:r>
              <a:rPr lang="en-US">
                <a:latin typeface="Courier New" pitchFamily="49" charset="0"/>
              </a:rPr>
              <a:t>gets</a:t>
            </a:r>
            <a:r>
              <a:rPr lang="en-US"/>
              <a:t> called</a:t>
            </a:r>
          </a:p>
        </p:txBody>
      </p:sp>
      <p:grpSp>
        <p:nvGrpSpPr>
          <p:cNvPr id="145474" name="Group 1090"/>
          <p:cNvGrpSpPr>
            <a:grpSpLocks/>
          </p:cNvGrpSpPr>
          <p:nvPr/>
        </p:nvGrpSpPr>
        <p:grpSpPr bwMode="auto">
          <a:xfrm>
            <a:off x="4191384" y="3052763"/>
            <a:ext cx="1108075" cy="1219200"/>
            <a:chOff x="2776" y="2208"/>
            <a:chExt cx="698" cy="768"/>
          </a:xfrm>
        </p:grpSpPr>
        <p:sp>
          <p:nvSpPr>
            <p:cNvPr id="145472" name="Line 1088"/>
            <p:cNvSpPr>
              <a:spLocks noChangeShapeType="1"/>
            </p:cNvSpPr>
            <p:nvPr/>
          </p:nvSpPr>
          <p:spPr bwMode="auto">
            <a:xfrm flipV="1">
              <a:off x="3120" y="2208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5473" name="Rectangle 1089"/>
            <p:cNvSpPr>
              <a:spLocks noChangeArrowheads="1"/>
            </p:cNvSpPr>
            <p:nvPr/>
          </p:nvSpPr>
          <p:spPr bwMode="auto">
            <a:xfrm>
              <a:off x="2776" y="2462"/>
              <a:ext cx="698" cy="336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r>
                <a:rPr lang="en-US" sz="1600"/>
                <a:t>Increasing</a:t>
              </a:r>
            </a:p>
            <a:p>
              <a:r>
                <a:rPr lang="en-US" sz="1600"/>
                <a:t>addresses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57630" y="1304764"/>
            <a:ext cx="3570854" cy="3654425"/>
            <a:chOff x="533400" y="1360487"/>
            <a:chExt cx="3570854" cy="3654425"/>
          </a:xfrm>
        </p:grpSpPr>
        <p:sp>
          <p:nvSpPr>
            <p:cNvPr id="34" name="Rectangle 22"/>
            <p:cNvSpPr>
              <a:spLocks noChangeArrowheads="1"/>
            </p:cNvSpPr>
            <p:nvPr/>
          </p:nvSpPr>
          <p:spPr bwMode="auto">
            <a:xfrm>
              <a:off x="533400" y="2503486"/>
              <a:ext cx="1797050" cy="6082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  <a:cs typeface="+mn-cs"/>
                </a:rPr>
                <a:t>Return </a:t>
              </a:r>
              <a:r>
                <a:rPr lang="en-US" sz="1800" b="0" dirty="0" smtClean="0">
                  <a:latin typeface="Calibri" pitchFamily="34" charset="0"/>
                  <a:cs typeface="+mn-cs"/>
                </a:rPr>
                <a:t>Address</a:t>
              </a:r>
            </a:p>
            <a:p>
              <a:pPr algn="ctr">
                <a:defRPr/>
              </a:pPr>
              <a:r>
                <a:rPr lang="en-US" sz="1800" b="0" dirty="0" smtClean="0">
                  <a:latin typeface="Calibri" pitchFamily="34" charset="0"/>
                  <a:cs typeface="+mn-cs"/>
                </a:rPr>
                <a:t>(8 bytes)</a:t>
              </a:r>
              <a:endParaRPr lang="en-US" sz="1800" b="0" dirty="0">
                <a:latin typeface="Calibri" pitchFamily="34" charset="0"/>
                <a:cs typeface="+mn-cs"/>
              </a:endParaRPr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 flipH="1">
              <a:off x="2952750" y="4814816"/>
              <a:ext cx="4508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3365500" y="4641778"/>
              <a:ext cx="7387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rsp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7" name="Rectangle 31"/>
            <p:cNvSpPr>
              <a:spLocks noChangeArrowheads="1"/>
            </p:cNvSpPr>
            <p:nvPr/>
          </p:nvSpPr>
          <p:spPr bwMode="auto">
            <a:xfrm>
              <a:off x="533400" y="1360487"/>
              <a:ext cx="1797050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  <a:cs typeface="+mn-cs"/>
                </a:rPr>
                <a:t>Stack Frame</a:t>
              </a:r>
            </a:p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  <a:cs typeface="+mn-cs"/>
                </a:rPr>
                <a:t>for </a:t>
              </a:r>
              <a:r>
                <a:rPr lang="en-US" sz="1800" dirty="0" smtClean="0">
                  <a:latin typeface="Courier New" pitchFamily="49" charset="0"/>
                  <a:cs typeface="+mn-cs"/>
                </a:rPr>
                <a:t>test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sp>
          <p:nvSpPr>
            <p:cNvPr id="38" name="Rectangle 24"/>
            <p:cNvSpPr>
              <a:spLocks noChangeArrowheads="1"/>
            </p:cNvSpPr>
            <p:nvPr/>
          </p:nvSpPr>
          <p:spPr bwMode="auto">
            <a:xfrm>
              <a:off x="533400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dirty="0">
                  <a:latin typeface="Courier New" pitchFamily="49" charset="0"/>
                  <a:cs typeface="+mn-cs"/>
                </a:rPr>
                <a:t>[3]</a:t>
              </a:r>
            </a:p>
          </p:txBody>
        </p:sp>
        <p:sp>
          <p:nvSpPr>
            <p:cNvPr id="39" name="Rectangle 25"/>
            <p:cNvSpPr>
              <a:spLocks noChangeArrowheads="1"/>
            </p:cNvSpPr>
            <p:nvPr/>
          </p:nvSpPr>
          <p:spPr bwMode="auto">
            <a:xfrm>
              <a:off x="982663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>
                  <a:latin typeface="Courier New" pitchFamily="49" charset="0"/>
                  <a:cs typeface="+mn-cs"/>
                </a:rPr>
                <a:t>[2]</a:t>
              </a:r>
            </a:p>
          </p:txBody>
        </p:sp>
        <p:sp>
          <p:nvSpPr>
            <p:cNvPr id="40" name="Rectangle 26"/>
            <p:cNvSpPr>
              <a:spLocks noChangeArrowheads="1"/>
            </p:cNvSpPr>
            <p:nvPr/>
          </p:nvSpPr>
          <p:spPr bwMode="auto">
            <a:xfrm>
              <a:off x="1431925" y="4648200"/>
              <a:ext cx="449263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>
                  <a:latin typeface="Courier New" pitchFamily="49" charset="0"/>
                  <a:cs typeface="+mn-cs"/>
                </a:rPr>
                <a:t>[1]</a:t>
              </a: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1881188" y="4648200"/>
              <a:ext cx="449262" cy="3048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>
                  <a:latin typeface="Courier New" pitchFamily="49" charset="0"/>
                  <a:cs typeface="+mn-cs"/>
                </a:rPr>
                <a:t>[0]</a:t>
              </a:r>
            </a:p>
          </p:txBody>
        </p:sp>
        <p:sp>
          <p:nvSpPr>
            <p:cNvPr id="42" name="Rectangle 28"/>
            <p:cNvSpPr>
              <a:spLocks noChangeArrowheads="1"/>
            </p:cNvSpPr>
            <p:nvPr/>
          </p:nvSpPr>
          <p:spPr bwMode="auto">
            <a:xfrm>
              <a:off x="2330450" y="4648200"/>
              <a:ext cx="5937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 err="1">
                  <a:latin typeface="Courier New" pitchFamily="49" charset="0"/>
                </a:rPr>
                <a:t>buf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43" name="Rectangle 23"/>
            <p:cNvSpPr>
              <a:spLocks noChangeArrowheads="1"/>
            </p:cNvSpPr>
            <p:nvPr/>
          </p:nvSpPr>
          <p:spPr bwMode="auto">
            <a:xfrm>
              <a:off x="533400" y="3113087"/>
              <a:ext cx="1797050" cy="15312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 smtClean="0">
                  <a:latin typeface="Calibri" pitchFamily="34" charset="0"/>
                </a:rPr>
                <a:t>20 bytes unused</a:t>
              </a:r>
              <a:endParaRPr lang="en-US" sz="1800" dirty="0">
                <a:latin typeface="Courier New" pitchFamily="49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27100" y="228600"/>
            <a:ext cx="7759700" cy="573088"/>
          </a:xfrm>
        </p:spPr>
        <p:txBody>
          <a:bodyPr/>
          <a:lstStyle/>
          <a:p>
            <a:r>
              <a:rPr lang="en-US"/>
              <a:t>Buffer Code: Good case</a:t>
            </a:r>
          </a:p>
        </p:txBody>
      </p:sp>
      <p:sp>
        <p:nvSpPr>
          <p:cNvPr id="149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5337212"/>
            <a:ext cx="8255000" cy="911188"/>
          </a:xfrm>
        </p:spPr>
        <p:txBody>
          <a:bodyPr/>
          <a:lstStyle/>
          <a:p>
            <a:pPr marL="560388" lvl="1" indent="-222250" defTabSz="895350">
              <a:lnSpc>
                <a:spcPct val="90000"/>
              </a:lnSpc>
            </a:pPr>
            <a:r>
              <a:rPr lang="en-US" sz="1800" dirty="0"/>
              <a:t>Fits within allocated storage</a:t>
            </a:r>
          </a:p>
          <a:p>
            <a:pPr marL="839788" lvl="2" indent="-165100" defTabSz="895350">
              <a:lnSpc>
                <a:spcPct val="97000"/>
              </a:lnSpc>
            </a:pPr>
            <a:r>
              <a:rPr lang="en-US" sz="1600" dirty="0"/>
              <a:t>String is </a:t>
            </a:r>
            <a:r>
              <a:rPr lang="en-US" sz="1600" dirty="0" smtClean="0"/>
              <a:t>23 </a:t>
            </a:r>
            <a:r>
              <a:rPr lang="en-US" sz="1600" dirty="0"/>
              <a:t>characters long + 1 byte terminator</a:t>
            </a:r>
          </a:p>
          <a:p>
            <a:pPr marL="560388" lvl="1" indent="-222250" defTabSz="895350">
              <a:lnSpc>
                <a:spcPct val="90000"/>
              </a:lnSpc>
            </a:pPr>
            <a:endParaRPr lang="en-US" sz="1800" dirty="0"/>
          </a:p>
        </p:txBody>
      </p:sp>
      <p:sp>
        <p:nvSpPr>
          <p:cNvPr id="149508" name="Rectangle 1028"/>
          <p:cNvSpPr>
            <a:spLocks noChangeArrowheads="1"/>
          </p:cNvSpPr>
          <p:nvPr/>
        </p:nvSpPr>
        <p:spPr bwMode="auto">
          <a:xfrm>
            <a:off x="1371600" y="2963863"/>
            <a:ext cx="2438400" cy="147478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dirty="0">
                <a:latin typeface="Courier New" pitchFamily="49" charset="0"/>
              </a:rPr>
              <a:t>void </a:t>
            </a:r>
            <a:r>
              <a:rPr lang="en-US" dirty="0" err="1">
                <a:latin typeface="Courier New" pitchFamily="49" charset="0"/>
              </a:rPr>
              <a:t>getbuf</a:t>
            </a:r>
            <a:r>
              <a:rPr lang="en-US" dirty="0">
                <a:latin typeface="Courier New" pitchFamily="49" charset="0"/>
              </a:rPr>
              <a:t>() 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dirty="0">
                <a:latin typeface="Courier New" pitchFamily="49" charset="0"/>
              </a:rPr>
              <a:t>  char </a:t>
            </a:r>
            <a:r>
              <a:rPr lang="en-US" dirty="0" err="1">
                <a:latin typeface="Courier New" pitchFamily="49" charset="0"/>
              </a:rPr>
              <a:t>buf</a:t>
            </a:r>
            <a:r>
              <a:rPr lang="en-US" dirty="0" smtClean="0">
                <a:latin typeface="Courier New" pitchFamily="49" charset="0"/>
              </a:rPr>
              <a:t>[</a:t>
            </a:r>
            <a:r>
              <a:rPr lang="en-US" dirty="0">
                <a:latin typeface="Courier New" pitchFamily="49" charset="0"/>
              </a:rPr>
              <a:t>4</a:t>
            </a:r>
            <a:r>
              <a:rPr lang="en-US" dirty="0" smtClean="0">
                <a:latin typeface="Courier New" pitchFamily="49" charset="0"/>
              </a:rPr>
              <a:t>]</a:t>
            </a:r>
            <a:r>
              <a:rPr lang="en-US" dirty="0">
                <a:latin typeface="Courier New" pitchFamily="49" charset="0"/>
              </a:rPr>
              <a:t>;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dirty="0">
                <a:latin typeface="Courier New" pitchFamily="49" charset="0"/>
              </a:rPr>
              <a:t>  gets(</a:t>
            </a:r>
            <a:r>
              <a:rPr lang="en-US" dirty="0" err="1">
                <a:latin typeface="Courier New" pitchFamily="49" charset="0"/>
              </a:rPr>
              <a:t>buf</a:t>
            </a:r>
            <a:r>
              <a:rPr lang="en-US" dirty="0">
                <a:latin typeface="Courier New" pitchFamily="49" charset="0"/>
              </a:rPr>
              <a:t>);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dirty="0">
                <a:latin typeface="Courier New" pitchFamily="49" charset="0"/>
              </a:rPr>
              <a:t>  return 1;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dirty="0"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1029"/>
          <p:cNvSpPr>
            <a:spLocks noChangeArrowheads="1"/>
          </p:cNvSpPr>
          <p:nvPr/>
        </p:nvSpPr>
        <p:spPr bwMode="auto">
          <a:xfrm>
            <a:off x="1371600" y="1519238"/>
            <a:ext cx="3200400" cy="120015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void test(){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  int v = getbuf();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  ...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}</a:t>
            </a:r>
          </a:p>
        </p:txBody>
      </p:sp>
      <p:sp>
        <p:nvSpPr>
          <p:cNvPr id="149510" name="Text Box 1030"/>
          <p:cNvSpPr txBox="1">
            <a:spLocks noChangeArrowheads="1"/>
          </p:cNvSpPr>
          <p:nvPr/>
        </p:nvSpPr>
        <p:spPr bwMode="auto">
          <a:xfrm>
            <a:off x="-50800" y="1957388"/>
            <a:ext cx="10604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Return</a:t>
            </a:r>
          </a:p>
          <a:p>
            <a:pPr>
              <a:lnSpc>
                <a:spcPct val="100000"/>
              </a:lnSpc>
            </a:pPr>
            <a:r>
              <a:rPr lang="en-US"/>
              <a:t>address</a:t>
            </a:r>
          </a:p>
        </p:txBody>
      </p:sp>
      <p:sp>
        <p:nvSpPr>
          <p:cNvPr id="149511" name="Line 1031"/>
          <p:cNvSpPr>
            <a:spLocks noChangeShapeType="1"/>
          </p:cNvSpPr>
          <p:nvPr/>
        </p:nvSpPr>
        <p:spPr bwMode="auto">
          <a:xfrm>
            <a:off x="1066800" y="227806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9533" name="Text Box 1053"/>
          <p:cNvSpPr txBox="1">
            <a:spLocks noChangeArrowheads="1"/>
          </p:cNvSpPr>
          <p:nvPr/>
        </p:nvSpPr>
        <p:spPr bwMode="auto">
          <a:xfrm>
            <a:off x="4795440" y="914400"/>
            <a:ext cx="3509171" cy="59554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dirty="0"/>
              <a:t>Input string</a:t>
            </a:r>
          </a:p>
          <a:p>
            <a:r>
              <a:rPr lang="en-US" dirty="0"/>
              <a:t>“</a:t>
            </a:r>
            <a:r>
              <a:rPr lang="en-US" dirty="0" smtClean="0">
                <a:latin typeface="Courier New" pitchFamily="49" charset="0"/>
              </a:rPr>
              <a:t>01234567890123456789012</a:t>
            </a:r>
            <a:r>
              <a:rPr lang="en-US" dirty="0" smtClean="0"/>
              <a:t>”</a:t>
            </a:r>
            <a:endParaRPr lang="en-US" dirty="0"/>
          </a:p>
        </p:txBody>
      </p:sp>
      <p:grpSp>
        <p:nvGrpSpPr>
          <p:cNvPr id="149534" name="Group 1054"/>
          <p:cNvGrpSpPr>
            <a:grpSpLocks/>
          </p:cNvGrpSpPr>
          <p:nvPr/>
        </p:nvGrpSpPr>
        <p:grpSpPr bwMode="auto">
          <a:xfrm>
            <a:off x="4406900" y="3052763"/>
            <a:ext cx="1108075" cy="1219200"/>
            <a:chOff x="2776" y="2208"/>
            <a:chExt cx="698" cy="768"/>
          </a:xfrm>
        </p:grpSpPr>
        <p:sp>
          <p:nvSpPr>
            <p:cNvPr id="149535" name="Line 1055"/>
            <p:cNvSpPr>
              <a:spLocks noChangeShapeType="1"/>
            </p:cNvSpPr>
            <p:nvPr/>
          </p:nvSpPr>
          <p:spPr bwMode="auto">
            <a:xfrm flipV="1">
              <a:off x="3120" y="2208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9536" name="Rectangle 1056"/>
            <p:cNvSpPr>
              <a:spLocks noChangeArrowheads="1"/>
            </p:cNvSpPr>
            <p:nvPr/>
          </p:nvSpPr>
          <p:spPr bwMode="auto">
            <a:xfrm>
              <a:off x="2776" y="2462"/>
              <a:ext cx="698" cy="336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r>
                <a:rPr lang="en-US" sz="1600"/>
                <a:t>Increasing</a:t>
              </a:r>
            </a:p>
            <a:p>
              <a:r>
                <a:rPr lang="en-US" sz="1600"/>
                <a:t>addresses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580112" y="1484784"/>
            <a:ext cx="3570854" cy="3654425"/>
            <a:chOff x="533400" y="1360487"/>
            <a:chExt cx="3570854" cy="3654425"/>
          </a:xfrm>
        </p:grpSpPr>
        <p:sp>
          <p:nvSpPr>
            <p:cNvPr id="32" name="Rectangle 22"/>
            <p:cNvSpPr>
              <a:spLocks noChangeArrowheads="1"/>
            </p:cNvSpPr>
            <p:nvPr/>
          </p:nvSpPr>
          <p:spPr bwMode="auto">
            <a:xfrm>
              <a:off x="533400" y="2503486"/>
              <a:ext cx="1797050" cy="6082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  <a:cs typeface="+mn-cs"/>
                </a:rPr>
                <a:t>Return </a:t>
              </a:r>
              <a:r>
                <a:rPr lang="en-US" sz="1800" b="0" dirty="0" smtClean="0">
                  <a:latin typeface="Calibri" pitchFamily="34" charset="0"/>
                  <a:cs typeface="+mn-cs"/>
                </a:rPr>
                <a:t>Address</a:t>
              </a:r>
            </a:p>
            <a:p>
              <a:pPr algn="ctr">
                <a:defRPr/>
              </a:pPr>
              <a:r>
                <a:rPr lang="en-US" sz="1800" b="0" dirty="0" smtClean="0">
                  <a:latin typeface="Calibri" pitchFamily="34" charset="0"/>
                  <a:cs typeface="+mn-cs"/>
                </a:rPr>
                <a:t>(8 bytes)</a:t>
              </a:r>
              <a:endParaRPr lang="en-US" sz="1800" b="0" dirty="0">
                <a:latin typeface="Calibri" pitchFamily="34" charset="0"/>
                <a:cs typeface="+mn-cs"/>
              </a:endParaRPr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 flipH="1">
              <a:off x="2952750" y="4814816"/>
              <a:ext cx="4508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3365500" y="4641778"/>
              <a:ext cx="7387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rsp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533400" y="1360487"/>
              <a:ext cx="1797050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  <a:cs typeface="+mn-cs"/>
                </a:rPr>
                <a:t>Stack Frame</a:t>
              </a:r>
            </a:p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  <a:cs typeface="+mn-cs"/>
                </a:rPr>
                <a:t>for </a:t>
              </a:r>
              <a:r>
                <a:rPr lang="en-US" sz="1800" dirty="0" smtClean="0">
                  <a:latin typeface="Courier New" pitchFamily="49" charset="0"/>
                  <a:cs typeface="+mn-cs"/>
                </a:rPr>
                <a:t>test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533400" y="4648200"/>
              <a:ext cx="1797050" cy="304800"/>
              <a:chOff x="533400" y="4648200"/>
              <a:chExt cx="1797050" cy="304800"/>
            </a:xfrm>
          </p:grpSpPr>
          <p:sp>
            <p:nvSpPr>
              <p:cNvPr id="37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33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38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32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31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30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</p:grpSp>
        <p:sp>
          <p:nvSpPr>
            <p:cNvPr id="41" name="Rectangle 28"/>
            <p:cNvSpPr>
              <a:spLocks noChangeArrowheads="1"/>
            </p:cNvSpPr>
            <p:nvPr/>
          </p:nvSpPr>
          <p:spPr bwMode="auto">
            <a:xfrm>
              <a:off x="2330450" y="4648200"/>
              <a:ext cx="5937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 err="1">
                  <a:latin typeface="Courier New" pitchFamily="49" charset="0"/>
                </a:rPr>
                <a:t>buf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42" name="Rectangle 23"/>
            <p:cNvSpPr>
              <a:spLocks noChangeArrowheads="1"/>
            </p:cNvSpPr>
            <p:nvPr/>
          </p:nvSpPr>
          <p:spPr bwMode="auto">
            <a:xfrm>
              <a:off x="533400" y="3113087"/>
              <a:ext cx="1797050" cy="15312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 smtClean="0">
                  <a:latin typeface="Calibri" pitchFamily="34" charset="0"/>
                </a:rPr>
                <a:t>20 bytes unused</a:t>
              </a:r>
              <a:endParaRPr lang="en-US" sz="1800" dirty="0">
                <a:latin typeface="Courier New" pitchFamily="49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533400" y="2811289"/>
              <a:ext cx="1797050" cy="304800"/>
              <a:chOff x="2377022" y="2811289"/>
              <a:chExt cx="1797050" cy="304800"/>
            </a:xfrm>
          </p:grpSpPr>
          <p:sp>
            <p:nvSpPr>
              <p:cNvPr id="44" name="Rectangle 24"/>
              <p:cNvSpPr>
                <a:spLocks noChangeArrowheads="1"/>
              </p:cNvSpPr>
              <p:nvPr/>
            </p:nvSpPr>
            <p:spPr bwMode="auto">
              <a:xfrm>
                <a:off x="2377022" y="2811289"/>
                <a:ext cx="449263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00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45" name="Rectangle 25"/>
              <p:cNvSpPr>
                <a:spLocks noChangeArrowheads="1"/>
              </p:cNvSpPr>
              <p:nvPr/>
            </p:nvSpPr>
            <p:spPr bwMode="auto">
              <a:xfrm>
                <a:off x="2826285" y="2811289"/>
                <a:ext cx="449262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40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46" name="Rectangle 26"/>
              <p:cNvSpPr>
                <a:spLocks noChangeArrowheads="1"/>
              </p:cNvSpPr>
              <p:nvPr/>
            </p:nvSpPr>
            <p:spPr bwMode="auto">
              <a:xfrm>
                <a:off x="3275547" y="2811289"/>
                <a:ext cx="449263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06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47" name="Rectangle 27"/>
              <p:cNvSpPr>
                <a:spLocks noChangeArrowheads="1"/>
              </p:cNvSpPr>
              <p:nvPr/>
            </p:nvSpPr>
            <p:spPr bwMode="auto">
              <a:xfrm>
                <a:off x="3724810" y="2811289"/>
                <a:ext cx="449262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f6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38208" y="2481496"/>
              <a:ext cx="1797050" cy="304800"/>
              <a:chOff x="2377022" y="2811289"/>
              <a:chExt cx="1797050" cy="304800"/>
            </a:xfrm>
          </p:grpSpPr>
          <p:sp>
            <p:nvSpPr>
              <p:cNvPr id="49" name="Rectangle 24"/>
              <p:cNvSpPr>
                <a:spLocks noChangeArrowheads="1"/>
              </p:cNvSpPr>
              <p:nvPr/>
            </p:nvSpPr>
            <p:spPr bwMode="auto">
              <a:xfrm>
                <a:off x="2377022" y="2811289"/>
                <a:ext cx="449263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00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50" name="Rectangle 25"/>
              <p:cNvSpPr>
                <a:spLocks noChangeArrowheads="1"/>
              </p:cNvSpPr>
              <p:nvPr/>
            </p:nvSpPr>
            <p:spPr bwMode="auto">
              <a:xfrm>
                <a:off x="2826285" y="2811289"/>
                <a:ext cx="449262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00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51" name="Rectangle 26"/>
              <p:cNvSpPr>
                <a:spLocks noChangeArrowheads="1"/>
              </p:cNvSpPr>
              <p:nvPr/>
            </p:nvSpPr>
            <p:spPr bwMode="auto">
              <a:xfrm>
                <a:off x="3275547" y="2811289"/>
                <a:ext cx="449263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00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52" name="Rectangle 27"/>
              <p:cNvSpPr>
                <a:spLocks noChangeArrowheads="1"/>
              </p:cNvSpPr>
              <p:nvPr/>
            </p:nvSpPr>
            <p:spPr bwMode="auto">
              <a:xfrm>
                <a:off x="3724810" y="2811289"/>
                <a:ext cx="449262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00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533400" y="4336978"/>
              <a:ext cx="1797050" cy="304800"/>
              <a:chOff x="533400" y="4648200"/>
              <a:chExt cx="1797050" cy="304800"/>
            </a:xfrm>
          </p:grpSpPr>
          <p:sp>
            <p:nvSpPr>
              <p:cNvPr id="5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37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5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36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5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35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5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34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533400" y="4025756"/>
              <a:ext cx="1797050" cy="304800"/>
              <a:chOff x="533400" y="4648200"/>
              <a:chExt cx="1797050" cy="304800"/>
            </a:xfrm>
          </p:grpSpPr>
          <p:sp>
            <p:nvSpPr>
              <p:cNvPr id="59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31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60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30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61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39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62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38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533400" y="3714534"/>
              <a:ext cx="1797050" cy="304800"/>
              <a:chOff x="533400" y="4648200"/>
              <a:chExt cx="1797050" cy="304800"/>
            </a:xfrm>
          </p:grpSpPr>
          <p:sp>
            <p:nvSpPr>
              <p:cNvPr id="6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35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6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34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6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33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6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32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533400" y="3403312"/>
              <a:ext cx="1797050" cy="304800"/>
              <a:chOff x="533400" y="4648200"/>
              <a:chExt cx="1797050" cy="304800"/>
            </a:xfrm>
          </p:grpSpPr>
          <p:sp>
            <p:nvSpPr>
              <p:cNvPr id="69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39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70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38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71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37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72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36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533400" y="3092090"/>
              <a:ext cx="1797050" cy="304800"/>
              <a:chOff x="533400" y="4648200"/>
              <a:chExt cx="1797050" cy="304800"/>
            </a:xfrm>
          </p:grpSpPr>
          <p:sp>
            <p:nvSpPr>
              <p:cNvPr id="74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solidFill>
                      <a:srgbClr val="FF0000"/>
                    </a:solidFill>
                    <a:latin typeface="Courier New" pitchFamily="49" charset="0"/>
                    <a:cs typeface="+mn-cs"/>
                  </a:rPr>
                  <a:t>00</a:t>
                </a:r>
                <a:endParaRPr lang="en-US" sz="1800" dirty="0">
                  <a:solidFill>
                    <a:srgbClr val="FF0000"/>
                  </a:solidFill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75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32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76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31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77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30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27100" y="228600"/>
            <a:ext cx="7759700" cy="573088"/>
          </a:xfrm>
        </p:spPr>
        <p:txBody>
          <a:bodyPr/>
          <a:lstStyle/>
          <a:p>
            <a:r>
              <a:rPr lang="en-US"/>
              <a:t>Buffer Code: Bad case</a:t>
            </a:r>
          </a:p>
        </p:txBody>
      </p:sp>
      <p:sp>
        <p:nvSpPr>
          <p:cNvPr id="1505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5536" y="5265204"/>
            <a:ext cx="8255000" cy="1295400"/>
          </a:xfrm>
        </p:spPr>
        <p:txBody>
          <a:bodyPr/>
          <a:lstStyle/>
          <a:p>
            <a:pPr marL="560388" lvl="1" indent="-222250" defTabSz="895350">
              <a:lnSpc>
                <a:spcPct val="90000"/>
              </a:lnSpc>
            </a:pPr>
            <a:r>
              <a:rPr lang="en-US" sz="1800" dirty="0"/>
              <a:t>Overflows allocated storage</a:t>
            </a:r>
          </a:p>
          <a:p>
            <a:pPr marL="839788" lvl="2" indent="-165100" defTabSz="895350">
              <a:lnSpc>
                <a:spcPct val="97000"/>
              </a:lnSpc>
            </a:pPr>
            <a:r>
              <a:rPr lang="en-US" sz="1600" dirty="0"/>
              <a:t>Corrupts saved frame pointer and return address</a:t>
            </a:r>
          </a:p>
          <a:p>
            <a:pPr marL="560388" lvl="1" indent="-222250" defTabSz="895350">
              <a:lnSpc>
                <a:spcPct val="90000"/>
              </a:lnSpc>
            </a:pPr>
            <a:r>
              <a:rPr lang="en-US" sz="1800" dirty="0"/>
              <a:t>Jumps to address </a:t>
            </a:r>
            <a:r>
              <a:rPr lang="en-US" sz="1800" dirty="0" smtClean="0">
                <a:latin typeface="Courier New" pitchFamily="49" charset="0"/>
              </a:rPr>
              <a:t>0x400034</a:t>
            </a:r>
            <a:r>
              <a:rPr lang="en-US" sz="1800" dirty="0" smtClean="0"/>
              <a:t> </a:t>
            </a:r>
            <a:r>
              <a:rPr lang="en-US" sz="1800" dirty="0"/>
              <a:t>when </a:t>
            </a:r>
            <a:r>
              <a:rPr lang="en-US" sz="1800" dirty="0" err="1">
                <a:latin typeface="Courier New" pitchFamily="49" charset="0"/>
              </a:rPr>
              <a:t>getbuf</a:t>
            </a:r>
            <a:r>
              <a:rPr lang="en-US" sz="1800" dirty="0"/>
              <a:t> attempts to return</a:t>
            </a:r>
          </a:p>
          <a:p>
            <a:pPr marL="839788" lvl="2" indent="-165100" defTabSz="895350">
              <a:lnSpc>
                <a:spcPct val="97000"/>
              </a:lnSpc>
            </a:pPr>
            <a:r>
              <a:rPr lang="en-US" sz="1600" dirty="0" smtClean="0"/>
              <a:t>Program executes some instruction and then </a:t>
            </a:r>
            <a:r>
              <a:rPr lang="en-US" sz="1600" dirty="0" err="1" smtClean="0"/>
              <a:t>segfaults</a:t>
            </a:r>
            <a:endParaRPr lang="en-US" sz="1600" dirty="0"/>
          </a:p>
        </p:txBody>
      </p:sp>
      <p:sp>
        <p:nvSpPr>
          <p:cNvPr id="150532" name="Rectangle 1028"/>
          <p:cNvSpPr>
            <a:spLocks noChangeArrowheads="1"/>
          </p:cNvSpPr>
          <p:nvPr/>
        </p:nvSpPr>
        <p:spPr bwMode="auto">
          <a:xfrm>
            <a:off x="1371600" y="2963863"/>
            <a:ext cx="2438400" cy="147478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dirty="0">
                <a:latin typeface="Courier New" pitchFamily="49" charset="0"/>
              </a:rPr>
              <a:t>void </a:t>
            </a:r>
            <a:r>
              <a:rPr lang="en-US" dirty="0" err="1">
                <a:latin typeface="Courier New" pitchFamily="49" charset="0"/>
              </a:rPr>
              <a:t>getbuf</a:t>
            </a:r>
            <a:r>
              <a:rPr lang="en-US" dirty="0">
                <a:latin typeface="Courier New" pitchFamily="49" charset="0"/>
              </a:rPr>
              <a:t>() 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dirty="0">
                <a:latin typeface="Courier New" pitchFamily="49" charset="0"/>
              </a:rPr>
              <a:t>  char </a:t>
            </a:r>
            <a:r>
              <a:rPr lang="en-US" dirty="0" err="1" smtClean="0">
                <a:latin typeface="Courier New" pitchFamily="49" charset="0"/>
              </a:rPr>
              <a:t>buf</a:t>
            </a:r>
            <a:r>
              <a:rPr lang="en-US" dirty="0" smtClean="0">
                <a:latin typeface="Courier New" pitchFamily="49" charset="0"/>
              </a:rPr>
              <a:t>[4]; 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dirty="0">
                <a:latin typeface="Courier New" pitchFamily="49" charset="0"/>
              </a:rPr>
              <a:t>  gets(</a:t>
            </a:r>
            <a:r>
              <a:rPr lang="en-US" dirty="0" err="1">
                <a:latin typeface="Courier New" pitchFamily="49" charset="0"/>
              </a:rPr>
              <a:t>buf</a:t>
            </a:r>
            <a:r>
              <a:rPr lang="en-US" dirty="0">
                <a:latin typeface="Courier New" pitchFamily="49" charset="0"/>
              </a:rPr>
              <a:t>);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dirty="0">
                <a:latin typeface="Courier New" pitchFamily="49" charset="0"/>
              </a:rPr>
              <a:t>  return 1;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dirty="0">
                <a:latin typeface="Courier New" pitchFamily="49" charset="0"/>
              </a:rPr>
              <a:t>}</a:t>
            </a:r>
          </a:p>
        </p:txBody>
      </p:sp>
      <p:sp>
        <p:nvSpPr>
          <p:cNvPr id="150533" name="Rectangle 1029"/>
          <p:cNvSpPr>
            <a:spLocks noChangeArrowheads="1"/>
          </p:cNvSpPr>
          <p:nvPr/>
        </p:nvSpPr>
        <p:spPr bwMode="auto">
          <a:xfrm>
            <a:off x="1371600" y="1519238"/>
            <a:ext cx="3200400" cy="120015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void test(){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  int v = getbuf();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  ...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}</a:t>
            </a:r>
          </a:p>
        </p:txBody>
      </p:sp>
      <p:sp>
        <p:nvSpPr>
          <p:cNvPr id="150534" name="Text Box 1030"/>
          <p:cNvSpPr txBox="1">
            <a:spLocks noChangeArrowheads="1"/>
          </p:cNvSpPr>
          <p:nvPr/>
        </p:nvSpPr>
        <p:spPr bwMode="auto">
          <a:xfrm>
            <a:off x="-50800" y="1957388"/>
            <a:ext cx="10604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Return</a:t>
            </a:r>
          </a:p>
          <a:p>
            <a:pPr>
              <a:lnSpc>
                <a:spcPct val="100000"/>
              </a:lnSpc>
            </a:pPr>
            <a:r>
              <a:rPr lang="en-US"/>
              <a:t>address</a:t>
            </a:r>
          </a:p>
        </p:txBody>
      </p:sp>
      <p:sp>
        <p:nvSpPr>
          <p:cNvPr id="150535" name="Line 1031"/>
          <p:cNvSpPr>
            <a:spLocks noChangeShapeType="1"/>
          </p:cNvSpPr>
          <p:nvPr/>
        </p:nvSpPr>
        <p:spPr bwMode="auto">
          <a:xfrm>
            <a:off x="1066800" y="227806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0556" name="Text Box 1052"/>
          <p:cNvSpPr txBox="1">
            <a:spLocks noChangeArrowheads="1"/>
          </p:cNvSpPr>
          <p:nvPr/>
        </p:nvSpPr>
        <p:spPr bwMode="auto">
          <a:xfrm>
            <a:off x="4656918" y="914400"/>
            <a:ext cx="3786215" cy="59554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r>
              <a:rPr lang="en-US" dirty="0"/>
              <a:t>Input string</a:t>
            </a:r>
          </a:p>
          <a:p>
            <a:r>
              <a:rPr lang="en-US" dirty="0"/>
              <a:t>“</a:t>
            </a:r>
            <a:r>
              <a:rPr lang="en-US" dirty="0">
                <a:latin typeface="Courier New" pitchFamily="49" charset="0"/>
              </a:rPr>
              <a:t>0123456789012345678901234</a:t>
            </a:r>
            <a:r>
              <a:rPr lang="en-US" dirty="0" smtClean="0"/>
              <a:t>”</a:t>
            </a:r>
            <a:endParaRPr lang="en-US" dirty="0"/>
          </a:p>
        </p:txBody>
      </p:sp>
      <p:grpSp>
        <p:nvGrpSpPr>
          <p:cNvPr id="150557" name="Group 1053"/>
          <p:cNvGrpSpPr>
            <a:grpSpLocks/>
          </p:cNvGrpSpPr>
          <p:nvPr/>
        </p:nvGrpSpPr>
        <p:grpSpPr bwMode="auto">
          <a:xfrm>
            <a:off x="4406900" y="3052763"/>
            <a:ext cx="1108075" cy="1219200"/>
            <a:chOff x="2776" y="2208"/>
            <a:chExt cx="698" cy="768"/>
          </a:xfrm>
        </p:grpSpPr>
        <p:sp>
          <p:nvSpPr>
            <p:cNvPr id="150558" name="Line 1054"/>
            <p:cNvSpPr>
              <a:spLocks noChangeShapeType="1"/>
            </p:cNvSpPr>
            <p:nvPr/>
          </p:nvSpPr>
          <p:spPr bwMode="auto">
            <a:xfrm flipV="1">
              <a:off x="3120" y="2208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0559" name="Rectangle 1055"/>
            <p:cNvSpPr>
              <a:spLocks noChangeArrowheads="1"/>
            </p:cNvSpPr>
            <p:nvPr/>
          </p:nvSpPr>
          <p:spPr bwMode="auto">
            <a:xfrm>
              <a:off x="2776" y="2462"/>
              <a:ext cx="698" cy="336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r>
                <a:rPr lang="en-US" sz="1600"/>
                <a:t>Increasing</a:t>
              </a:r>
            </a:p>
            <a:p>
              <a:r>
                <a:rPr lang="en-US" sz="1600"/>
                <a:t>addresses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508104" y="1664804"/>
            <a:ext cx="3570854" cy="3654425"/>
            <a:chOff x="533400" y="1360487"/>
            <a:chExt cx="3570854" cy="3654425"/>
          </a:xfrm>
        </p:grpSpPr>
        <p:sp>
          <p:nvSpPr>
            <p:cNvPr id="40" name="Rectangle 22"/>
            <p:cNvSpPr>
              <a:spLocks noChangeArrowheads="1"/>
            </p:cNvSpPr>
            <p:nvPr/>
          </p:nvSpPr>
          <p:spPr bwMode="auto">
            <a:xfrm>
              <a:off x="533400" y="2503486"/>
              <a:ext cx="1797050" cy="6082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  <a:cs typeface="+mn-cs"/>
                </a:rPr>
                <a:t>Return </a:t>
              </a:r>
              <a:r>
                <a:rPr lang="en-US" sz="1800" b="0" dirty="0" smtClean="0">
                  <a:latin typeface="Calibri" pitchFamily="34" charset="0"/>
                  <a:cs typeface="+mn-cs"/>
                </a:rPr>
                <a:t>Address</a:t>
              </a:r>
            </a:p>
            <a:p>
              <a:pPr algn="ctr">
                <a:defRPr/>
              </a:pPr>
              <a:r>
                <a:rPr lang="en-US" sz="1800" b="0" dirty="0" smtClean="0">
                  <a:latin typeface="Calibri" pitchFamily="34" charset="0"/>
                  <a:cs typeface="+mn-cs"/>
                </a:rPr>
                <a:t>(8 bytes)</a:t>
              </a:r>
              <a:endParaRPr lang="en-US" sz="1800" b="0" dirty="0">
                <a:latin typeface="Calibri" pitchFamily="34" charset="0"/>
                <a:cs typeface="+mn-cs"/>
              </a:endParaRPr>
            </a:p>
          </p:txBody>
        </p:sp>
        <p:sp>
          <p:nvSpPr>
            <p:cNvPr id="41" name="Line 29"/>
            <p:cNvSpPr>
              <a:spLocks noChangeShapeType="1"/>
            </p:cNvSpPr>
            <p:nvPr/>
          </p:nvSpPr>
          <p:spPr bwMode="auto">
            <a:xfrm flipH="1">
              <a:off x="2952750" y="4814816"/>
              <a:ext cx="4508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30"/>
            <p:cNvSpPr>
              <a:spLocks noChangeArrowheads="1"/>
            </p:cNvSpPr>
            <p:nvPr/>
          </p:nvSpPr>
          <p:spPr bwMode="auto">
            <a:xfrm>
              <a:off x="3365500" y="4641778"/>
              <a:ext cx="7387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 smtClean="0">
                  <a:latin typeface="Courier New" pitchFamily="49" charset="0"/>
                </a:rPr>
                <a:t>%</a:t>
              </a:r>
              <a:r>
                <a:rPr lang="en-US" sz="1800" dirty="0" err="1" smtClean="0">
                  <a:latin typeface="Courier New" pitchFamily="49" charset="0"/>
                </a:rPr>
                <a:t>rsp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43" name="Rectangle 31"/>
            <p:cNvSpPr>
              <a:spLocks noChangeArrowheads="1"/>
            </p:cNvSpPr>
            <p:nvPr/>
          </p:nvSpPr>
          <p:spPr bwMode="auto">
            <a:xfrm>
              <a:off x="533400" y="1360487"/>
              <a:ext cx="1797050" cy="1143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  <a:cs typeface="+mn-cs"/>
                </a:rPr>
                <a:t>Stack Frame</a:t>
              </a:r>
            </a:p>
            <a:p>
              <a:pPr algn="ctr">
                <a:defRPr/>
              </a:pPr>
              <a:r>
                <a:rPr lang="en-US" sz="1800" b="0" dirty="0">
                  <a:latin typeface="Calibri" pitchFamily="34" charset="0"/>
                  <a:cs typeface="+mn-cs"/>
                </a:rPr>
                <a:t>for </a:t>
              </a:r>
              <a:r>
                <a:rPr lang="en-US" sz="1800" dirty="0" smtClean="0">
                  <a:latin typeface="Courier New" pitchFamily="49" charset="0"/>
                  <a:cs typeface="+mn-cs"/>
                </a:rPr>
                <a:t>test</a:t>
              </a:r>
              <a:endParaRPr lang="en-US" sz="1800" dirty="0">
                <a:latin typeface="Courier New" pitchFamily="49" charset="0"/>
                <a:cs typeface="+mn-cs"/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33400" y="4648200"/>
              <a:ext cx="1797050" cy="304800"/>
              <a:chOff x="533400" y="4648200"/>
              <a:chExt cx="1797050" cy="304800"/>
            </a:xfrm>
          </p:grpSpPr>
          <p:sp>
            <p:nvSpPr>
              <p:cNvPr id="45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33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46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32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47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31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48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30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</p:grpSp>
        <p:sp>
          <p:nvSpPr>
            <p:cNvPr id="49" name="Rectangle 28"/>
            <p:cNvSpPr>
              <a:spLocks noChangeArrowheads="1"/>
            </p:cNvSpPr>
            <p:nvPr/>
          </p:nvSpPr>
          <p:spPr bwMode="auto">
            <a:xfrm>
              <a:off x="2330450" y="4648200"/>
              <a:ext cx="5937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 err="1">
                  <a:latin typeface="Courier New" pitchFamily="49" charset="0"/>
                </a:rPr>
                <a:t>buf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0" name="Rectangle 23"/>
            <p:cNvSpPr>
              <a:spLocks noChangeArrowheads="1"/>
            </p:cNvSpPr>
            <p:nvPr/>
          </p:nvSpPr>
          <p:spPr bwMode="auto">
            <a:xfrm>
              <a:off x="533400" y="3113087"/>
              <a:ext cx="1797050" cy="153120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800" b="0" dirty="0" smtClean="0">
                  <a:latin typeface="Calibri" pitchFamily="34" charset="0"/>
                </a:rPr>
                <a:t>20 bytes unused</a:t>
              </a:r>
              <a:endParaRPr lang="en-US" sz="1800" dirty="0">
                <a:latin typeface="Courier New" pitchFamily="49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38208" y="2481496"/>
              <a:ext cx="1797050" cy="304800"/>
              <a:chOff x="2377022" y="2811289"/>
              <a:chExt cx="1797050" cy="304800"/>
            </a:xfrm>
          </p:grpSpPr>
          <p:sp>
            <p:nvSpPr>
              <p:cNvPr id="52" name="Rectangle 24"/>
              <p:cNvSpPr>
                <a:spLocks noChangeArrowheads="1"/>
              </p:cNvSpPr>
              <p:nvPr/>
            </p:nvSpPr>
            <p:spPr bwMode="auto">
              <a:xfrm>
                <a:off x="2377022" y="2811289"/>
                <a:ext cx="449263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00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53" name="Rectangle 25"/>
              <p:cNvSpPr>
                <a:spLocks noChangeArrowheads="1"/>
              </p:cNvSpPr>
              <p:nvPr/>
            </p:nvSpPr>
            <p:spPr bwMode="auto">
              <a:xfrm>
                <a:off x="2826285" y="2811289"/>
                <a:ext cx="449262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00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54" name="Rectangle 26"/>
              <p:cNvSpPr>
                <a:spLocks noChangeArrowheads="1"/>
              </p:cNvSpPr>
              <p:nvPr/>
            </p:nvSpPr>
            <p:spPr bwMode="auto">
              <a:xfrm>
                <a:off x="3275547" y="2811289"/>
                <a:ext cx="449263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00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55" name="Rectangle 27"/>
              <p:cNvSpPr>
                <a:spLocks noChangeArrowheads="1"/>
              </p:cNvSpPr>
              <p:nvPr/>
            </p:nvSpPr>
            <p:spPr bwMode="auto">
              <a:xfrm>
                <a:off x="3724810" y="2811289"/>
                <a:ext cx="449262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00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533400" y="4336978"/>
              <a:ext cx="1797050" cy="304800"/>
              <a:chOff x="533400" y="4648200"/>
              <a:chExt cx="1797050" cy="304800"/>
            </a:xfrm>
          </p:grpSpPr>
          <p:sp>
            <p:nvSpPr>
              <p:cNvPr id="57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37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58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36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59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35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60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34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533400" y="4025756"/>
              <a:ext cx="1797050" cy="304800"/>
              <a:chOff x="533400" y="4648200"/>
              <a:chExt cx="1797050" cy="304800"/>
            </a:xfrm>
          </p:grpSpPr>
          <p:sp>
            <p:nvSpPr>
              <p:cNvPr id="62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31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63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30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64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39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65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38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533400" y="3714534"/>
              <a:ext cx="1797050" cy="304800"/>
              <a:chOff x="533400" y="4648200"/>
              <a:chExt cx="1797050" cy="304800"/>
            </a:xfrm>
          </p:grpSpPr>
          <p:sp>
            <p:nvSpPr>
              <p:cNvPr id="67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35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68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34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69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33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70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32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533400" y="3403312"/>
              <a:ext cx="1797050" cy="304800"/>
              <a:chOff x="533400" y="4648200"/>
              <a:chExt cx="1797050" cy="304800"/>
            </a:xfrm>
          </p:grpSpPr>
          <p:sp>
            <p:nvSpPr>
              <p:cNvPr id="72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39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73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38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74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37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75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36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533400" y="3092090"/>
              <a:ext cx="1797050" cy="304800"/>
              <a:chOff x="533400" y="4648200"/>
              <a:chExt cx="1797050" cy="304800"/>
            </a:xfrm>
          </p:grpSpPr>
          <p:sp>
            <p:nvSpPr>
              <p:cNvPr id="77" name="Rectangle 24"/>
              <p:cNvSpPr>
                <a:spLocks noChangeArrowheads="1"/>
              </p:cNvSpPr>
              <p:nvPr/>
            </p:nvSpPr>
            <p:spPr bwMode="auto">
              <a:xfrm>
                <a:off x="533400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33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78" name="Rectangle 25"/>
              <p:cNvSpPr>
                <a:spLocks noChangeArrowheads="1"/>
              </p:cNvSpPr>
              <p:nvPr/>
            </p:nvSpPr>
            <p:spPr bwMode="auto">
              <a:xfrm>
                <a:off x="982663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32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79" name="Rectangle 26"/>
              <p:cNvSpPr>
                <a:spLocks noChangeArrowheads="1"/>
              </p:cNvSpPr>
              <p:nvPr/>
            </p:nvSpPr>
            <p:spPr bwMode="auto">
              <a:xfrm>
                <a:off x="1431925" y="4648200"/>
                <a:ext cx="449263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31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80" name="Rectangle 27"/>
              <p:cNvSpPr>
                <a:spLocks noChangeArrowheads="1"/>
              </p:cNvSpPr>
              <p:nvPr/>
            </p:nvSpPr>
            <p:spPr bwMode="auto">
              <a:xfrm>
                <a:off x="1881188" y="4648200"/>
                <a:ext cx="449262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30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533400" y="2787290"/>
              <a:ext cx="1797050" cy="304800"/>
              <a:chOff x="2377022" y="2811289"/>
              <a:chExt cx="1797050" cy="304800"/>
            </a:xfrm>
          </p:grpSpPr>
          <p:sp>
            <p:nvSpPr>
              <p:cNvPr id="82" name="Rectangle 24"/>
              <p:cNvSpPr>
                <a:spLocks noChangeArrowheads="1"/>
              </p:cNvSpPr>
              <p:nvPr/>
            </p:nvSpPr>
            <p:spPr bwMode="auto">
              <a:xfrm>
                <a:off x="2377022" y="2811289"/>
                <a:ext cx="449263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00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83" name="Rectangle 25"/>
              <p:cNvSpPr>
                <a:spLocks noChangeArrowheads="1"/>
              </p:cNvSpPr>
              <p:nvPr/>
            </p:nvSpPr>
            <p:spPr bwMode="auto">
              <a:xfrm>
                <a:off x="2826285" y="2811289"/>
                <a:ext cx="449262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latin typeface="Courier New" pitchFamily="49" charset="0"/>
                    <a:cs typeface="+mn-cs"/>
                  </a:rPr>
                  <a:t>40</a:t>
                </a:r>
                <a:endParaRPr lang="en-US" sz="1800" dirty="0"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84" name="Rectangle 26"/>
              <p:cNvSpPr>
                <a:spLocks noChangeArrowheads="1"/>
              </p:cNvSpPr>
              <p:nvPr/>
            </p:nvSpPr>
            <p:spPr bwMode="auto">
              <a:xfrm>
                <a:off x="3275547" y="2811289"/>
                <a:ext cx="449263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solidFill>
                      <a:srgbClr val="FF0000"/>
                    </a:solidFill>
                    <a:latin typeface="Courier New" pitchFamily="49" charset="0"/>
                    <a:cs typeface="+mn-cs"/>
                  </a:rPr>
                  <a:t>00</a:t>
                </a:r>
                <a:endParaRPr lang="en-US" sz="1800" dirty="0">
                  <a:solidFill>
                    <a:srgbClr val="FF0000"/>
                  </a:solidFill>
                  <a:latin typeface="Courier New" pitchFamily="49" charset="0"/>
                  <a:cs typeface="+mn-cs"/>
                </a:endParaRPr>
              </a:p>
            </p:txBody>
          </p:sp>
          <p:sp>
            <p:nvSpPr>
              <p:cNvPr id="85" name="Rectangle 27"/>
              <p:cNvSpPr>
                <a:spLocks noChangeArrowheads="1"/>
              </p:cNvSpPr>
              <p:nvPr/>
            </p:nvSpPr>
            <p:spPr bwMode="auto">
              <a:xfrm>
                <a:off x="3724810" y="2811289"/>
                <a:ext cx="449262" cy="304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800" dirty="0" smtClean="0">
                    <a:solidFill>
                      <a:srgbClr val="FF0000"/>
                    </a:solidFill>
                    <a:latin typeface="Courier New" pitchFamily="49" charset="0"/>
                    <a:cs typeface="+mn-cs"/>
                  </a:rPr>
                  <a:t>34</a:t>
                </a:r>
                <a:endParaRPr lang="en-US" sz="1800" dirty="0">
                  <a:solidFill>
                    <a:srgbClr val="FF0000"/>
                  </a:solidFill>
                  <a:latin typeface="Courier New" pitchFamily="49" charset="0"/>
                  <a:cs typeface="+mn-cs"/>
                </a:endParaRP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27100" y="228600"/>
            <a:ext cx="7759700" cy="573088"/>
          </a:xfrm>
        </p:spPr>
        <p:txBody>
          <a:bodyPr/>
          <a:lstStyle/>
          <a:p>
            <a:r>
              <a:rPr lang="en-US"/>
              <a:t>Malicious Use of Buffer Overflow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181600"/>
            <a:ext cx="8255000" cy="762000"/>
          </a:xfrm>
        </p:spPr>
        <p:txBody>
          <a:bodyPr/>
          <a:lstStyle/>
          <a:p>
            <a:pPr marL="560388" lvl="1" indent="-222250" defTabSz="895350">
              <a:lnSpc>
                <a:spcPct val="90000"/>
              </a:lnSpc>
            </a:pPr>
            <a:r>
              <a:rPr lang="en-US" sz="1800"/>
              <a:t>Input string contains byte representation of executable code</a:t>
            </a:r>
          </a:p>
          <a:p>
            <a:pPr marL="560388" lvl="1" indent="-222250" defTabSz="895350">
              <a:lnSpc>
                <a:spcPct val="90000"/>
              </a:lnSpc>
            </a:pPr>
            <a:r>
              <a:rPr lang="en-US" sz="1800"/>
              <a:t>Overwrite return address with address of buffer</a:t>
            </a:r>
          </a:p>
          <a:p>
            <a:pPr marL="560388" lvl="1" indent="-222250" defTabSz="895350">
              <a:lnSpc>
                <a:spcPct val="90000"/>
              </a:lnSpc>
            </a:pPr>
            <a:r>
              <a:rPr lang="en-US" sz="1800"/>
              <a:t>When </a:t>
            </a:r>
            <a:r>
              <a:rPr lang="en-US" sz="1800">
                <a:latin typeface="Courier New" pitchFamily="49" charset="0"/>
              </a:rPr>
              <a:t>getbuf()</a:t>
            </a:r>
            <a:r>
              <a:rPr lang="en-US" sz="1800"/>
              <a:t> executes return instruction, will jump to exploit code</a:t>
            </a:r>
          </a:p>
        </p:txBody>
      </p:sp>
      <p:sp>
        <p:nvSpPr>
          <p:cNvPr id="146488" name="Rectangle 56"/>
          <p:cNvSpPr>
            <a:spLocks noChangeArrowheads="1"/>
          </p:cNvSpPr>
          <p:nvPr/>
        </p:nvSpPr>
        <p:spPr bwMode="auto">
          <a:xfrm>
            <a:off x="1346200" y="2963863"/>
            <a:ext cx="2438400" cy="1474787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dirty="0">
                <a:latin typeface="Courier New" pitchFamily="49" charset="0"/>
              </a:rPr>
              <a:t>void </a:t>
            </a:r>
            <a:r>
              <a:rPr lang="en-US" dirty="0" err="1">
                <a:latin typeface="Courier New" pitchFamily="49" charset="0"/>
              </a:rPr>
              <a:t>getbuf</a:t>
            </a:r>
            <a:r>
              <a:rPr lang="en-US" dirty="0">
                <a:latin typeface="Courier New" pitchFamily="49" charset="0"/>
              </a:rPr>
              <a:t>() 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dirty="0">
                <a:latin typeface="Courier New" pitchFamily="49" charset="0"/>
              </a:rPr>
              <a:t>  char </a:t>
            </a:r>
            <a:r>
              <a:rPr lang="en-US" dirty="0" err="1" smtClean="0">
                <a:latin typeface="Courier New" pitchFamily="49" charset="0"/>
              </a:rPr>
              <a:t>buf</a:t>
            </a:r>
            <a:r>
              <a:rPr lang="en-US" dirty="0" smtClean="0">
                <a:latin typeface="Courier New" pitchFamily="49" charset="0"/>
              </a:rPr>
              <a:t>[4]; 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dirty="0">
                <a:latin typeface="Courier New" pitchFamily="49" charset="0"/>
              </a:rPr>
              <a:t>  gets(</a:t>
            </a:r>
            <a:r>
              <a:rPr lang="en-US" dirty="0" err="1">
                <a:latin typeface="Courier New" pitchFamily="49" charset="0"/>
              </a:rPr>
              <a:t>buf</a:t>
            </a:r>
            <a:r>
              <a:rPr lang="en-US" dirty="0">
                <a:latin typeface="Courier New" pitchFamily="49" charset="0"/>
              </a:rPr>
              <a:t>);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dirty="0">
                <a:latin typeface="Courier New" pitchFamily="49" charset="0"/>
              </a:rPr>
              <a:t>  return 1;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dirty="0">
                <a:latin typeface="Courier New" pitchFamily="49" charset="0"/>
              </a:rPr>
              <a:t>}</a:t>
            </a:r>
          </a:p>
        </p:txBody>
      </p:sp>
      <p:sp>
        <p:nvSpPr>
          <p:cNvPr id="146489" name="Rectangle 57"/>
          <p:cNvSpPr>
            <a:spLocks noChangeArrowheads="1"/>
          </p:cNvSpPr>
          <p:nvPr/>
        </p:nvSpPr>
        <p:spPr bwMode="auto">
          <a:xfrm>
            <a:off x="1346200" y="1519238"/>
            <a:ext cx="3200400" cy="120015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void test(){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  int v = getbuf();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  ...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>
                <a:latin typeface="Courier New" pitchFamily="49" charset="0"/>
              </a:rPr>
              <a:t>}</a:t>
            </a:r>
          </a:p>
        </p:txBody>
      </p:sp>
      <p:sp>
        <p:nvSpPr>
          <p:cNvPr id="146490" name="Text Box 58"/>
          <p:cNvSpPr txBox="1">
            <a:spLocks noChangeArrowheads="1"/>
          </p:cNvSpPr>
          <p:nvPr/>
        </p:nvSpPr>
        <p:spPr bwMode="auto">
          <a:xfrm>
            <a:off x="-76200" y="1957388"/>
            <a:ext cx="106045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Return</a:t>
            </a:r>
          </a:p>
          <a:p>
            <a:pPr>
              <a:lnSpc>
                <a:spcPct val="100000"/>
              </a:lnSpc>
            </a:pPr>
            <a:r>
              <a:rPr lang="en-US"/>
              <a:t>address</a:t>
            </a:r>
          </a:p>
        </p:txBody>
      </p:sp>
      <p:sp>
        <p:nvSpPr>
          <p:cNvPr id="146491" name="Line 59"/>
          <p:cNvSpPr>
            <a:spLocks noChangeShapeType="1"/>
          </p:cNvSpPr>
          <p:nvPr/>
        </p:nvSpPr>
        <p:spPr bwMode="auto">
          <a:xfrm>
            <a:off x="1041400" y="2278063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4031940" y="908720"/>
            <a:ext cx="4558486" cy="4203700"/>
            <a:chOff x="4021138" y="1154113"/>
            <a:chExt cx="4558486" cy="4203700"/>
          </a:xfrm>
        </p:grpSpPr>
        <p:sp>
          <p:nvSpPr>
            <p:cNvPr id="40" name="Text Box 6"/>
            <p:cNvSpPr txBox="1">
              <a:spLocks noChangeArrowheads="1"/>
            </p:cNvSpPr>
            <p:nvPr/>
          </p:nvSpPr>
          <p:spPr bwMode="auto">
            <a:xfrm>
              <a:off x="5630863" y="1154113"/>
              <a:ext cx="2674937" cy="36988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>
                  <a:latin typeface="Calibri" pitchFamily="34" charset="0"/>
                </a:rPr>
                <a:t>Stack after call to </a:t>
              </a:r>
              <a:r>
                <a:rPr lang="en-US" sz="1800">
                  <a:latin typeface="Courier New" pitchFamily="49" charset="0"/>
                </a:rPr>
                <a:t>gets()</a:t>
              </a:r>
            </a:p>
          </p:txBody>
        </p:sp>
        <p:sp>
          <p:nvSpPr>
            <p:cNvPr id="41" name="Rectangle 7"/>
            <p:cNvSpPr>
              <a:spLocks noChangeArrowheads="1"/>
            </p:cNvSpPr>
            <p:nvPr/>
          </p:nvSpPr>
          <p:spPr bwMode="auto">
            <a:xfrm>
              <a:off x="5727700" y="2819400"/>
              <a:ext cx="10668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B</a:t>
              </a:r>
            </a:p>
          </p:txBody>
        </p:sp>
        <p:sp>
          <p:nvSpPr>
            <p:cNvPr id="42" name="Rectangle 8"/>
            <p:cNvSpPr>
              <a:spLocks noChangeArrowheads="1"/>
            </p:cNvSpPr>
            <p:nvPr/>
          </p:nvSpPr>
          <p:spPr bwMode="auto">
            <a:xfrm>
              <a:off x="5727700" y="1600200"/>
              <a:ext cx="1066800" cy="12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auto">
            <a:xfrm>
              <a:off x="5727700" y="4724400"/>
              <a:ext cx="1066800" cy="6223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44" name="Text Box 14"/>
            <p:cNvSpPr txBox="1">
              <a:spLocks noChangeArrowheads="1"/>
            </p:cNvSpPr>
            <p:nvPr/>
          </p:nvSpPr>
          <p:spPr bwMode="auto">
            <a:xfrm>
              <a:off x="7301322" y="1910439"/>
              <a:ext cx="1278302" cy="59554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dirty="0" smtClean="0">
                  <a:latin typeface="Courier New" pitchFamily="49" charset="0"/>
                </a:rPr>
                <a:t>test</a:t>
              </a:r>
              <a:endParaRPr lang="en-US" b="0" dirty="0">
                <a:latin typeface="Courier New" pitchFamily="49" charset="0"/>
              </a:endParaRPr>
            </a:p>
            <a:p>
              <a:pPr eaLnBrk="0" hangingPunct="0"/>
              <a:r>
                <a:rPr lang="en-US" sz="1800" b="0" dirty="0" smtClean="0">
                  <a:latin typeface="Calibri" pitchFamily="34" charset="0"/>
                </a:rPr>
                <a:t>stack </a:t>
              </a:r>
              <a:r>
                <a:rPr lang="en-US" sz="1800" b="0" dirty="0">
                  <a:latin typeface="Calibri" pitchFamily="34" charset="0"/>
                </a:rPr>
                <a:t>frame</a:t>
              </a:r>
            </a:p>
          </p:txBody>
        </p:sp>
        <p:sp>
          <p:nvSpPr>
            <p:cNvPr id="45" name="Text Box 15"/>
            <p:cNvSpPr txBox="1">
              <a:spLocks noChangeArrowheads="1"/>
            </p:cNvSpPr>
            <p:nvPr/>
          </p:nvSpPr>
          <p:spPr bwMode="auto">
            <a:xfrm>
              <a:off x="7258153" y="3984507"/>
              <a:ext cx="1278302" cy="59554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dirty="0" err="1" smtClean="0">
                  <a:latin typeface="Courier New" pitchFamily="49" charset="0"/>
                </a:rPr>
                <a:t>getbuf</a:t>
              </a:r>
              <a:endParaRPr lang="en-US" dirty="0" smtClean="0">
                <a:latin typeface="Courier New" pitchFamily="49" charset="0"/>
              </a:endParaRPr>
            </a:p>
            <a:p>
              <a:pPr eaLnBrk="0" hangingPunct="0"/>
              <a:r>
                <a:rPr lang="en-US" sz="1800" b="0" dirty="0" smtClean="0">
                  <a:latin typeface="Calibri" pitchFamily="34" charset="0"/>
                </a:rPr>
                <a:t>stack </a:t>
              </a:r>
              <a:r>
                <a:rPr lang="en-US" sz="1800" b="0" dirty="0">
                  <a:latin typeface="Calibri" pitchFamily="34" charset="0"/>
                </a:rPr>
                <a:t>frame</a:t>
              </a:r>
            </a:p>
          </p:txBody>
        </p:sp>
        <p:sp>
          <p:nvSpPr>
            <p:cNvPr id="46" name="Text Box 16"/>
            <p:cNvSpPr txBox="1">
              <a:spLocks noChangeArrowheads="1"/>
            </p:cNvSpPr>
            <p:nvPr/>
          </p:nvSpPr>
          <p:spPr bwMode="auto">
            <a:xfrm>
              <a:off x="4975225" y="4478338"/>
              <a:ext cx="314325" cy="36988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B</a:t>
              </a:r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auto">
            <a:xfrm>
              <a:off x="5267325" y="4665663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8" name="Rectangle 18"/>
            <p:cNvSpPr>
              <a:spLocks noChangeArrowheads="1"/>
            </p:cNvSpPr>
            <p:nvPr/>
          </p:nvSpPr>
          <p:spPr bwMode="auto">
            <a:xfrm>
              <a:off x="5727700" y="4078288"/>
              <a:ext cx="1066800" cy="6461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49" name="Rectangle 19"/>
            <p:cNvSpPr>
              <a:spLocks noChangeArrowheads="1"/>
            </p:cNvSpPr>
            <p:nvPr/>
          </p:nvSpPr>
          <p:spPr bwMode="auto">
            <a:xfrm>
              <a:off x="5727700" y="3159125"/>
              <a:ext cx="1065213" cy="9366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pad</a:t>
              </a:r>
            </a:p>
          </p:txBody>
        </p:sp>
        <p:sp>
          <p:nvSpPr>
            <p:cNvPr id="50" name="Text Box 21"/>
            <p:cNvSpPr txBox="1">
              <a:spLocks noChangeArrowheads="1"/>
            </p:cNvSpPr>
            <p:nvPr/>
          </p:nvSpPr>
          <p:spPr bwMode="auto">
            <a:xfrm>
              <a:off x="4021138" y="3451225"/>
              <a:ext cx="1371600" cy="6461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1800" b="0">
                  <a:latin typeface="Calibri" pitchFamily="34" charset="0"/>
                </a:rPr>
                <a:t>data written</a:t>
              </a:r>
            </a:p>
            <a:p>
              <a:pPr eaLnBrk="0" hangingPunct="0"/>
              <a:r>
                <a:rPr lang="en-US" sz="1800" b="0">
                  <a:latin typeface="Calibri" pitchFamily="34" charset="0"/>
                </a:rPr>
                <a:t>by </a:t>
              </a:r>
              <a:r>
                <a:rPr lang="en-US" sz="1800">
                  <a:latin typeface="Courier New" pitchFamily="49" charset="0"/>
                </a:rPr>
                <a:t>gets()</a:t>
              </a:r>
            </a:p>
          </p:txBody>
        </p:sp>
        <p:sp>
          <p:nvSpPr>
            <p:cNvPr id="51" name="AutoShape 16"/>
            <p:cNvSpPr>
              <a:spLocks/>
            </p:cNvSpPr>
            <p:nvPr/>
          </p:nvSpPr>
          <p:spPr bwMode="auto">
            <a:xfrm rot="10800000">
              <a:off x="6892925" y="1600200"/>
              <a:ext cx="228600" cy="1600200"/>
            </a:xfrm>
            <a:prstGeom prst="leftBrace">
              <a:avLst>
                <a:gd name="adj1" fmla="val 74991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  <p:sp>
          <p:nvSpPr>
            <p:cNvPr id="52" name="AutoShape 16"/>
            <p:cNvSpPr>
              <a:spLocks/>
            </p:cNvSpPr>
            <p:nvPr/>
          </p:nvSpPr>
          <p:spPr bwMode="auto">
            <a:xfrm rot="10800000">
              <a:off x="6892925" y="3200400"/>
              <a:ext cx="228600" cy="2157413"/>
            </a:xfrm>
            <a:prstGeom prst="leftBrace">
              <a:avLst>
                <a:gd name="adj1" fmla="val 74976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  <p:sp>
          <p:nvSpPr>
            <p:cNvPr id="53" name="AutoShape 16"/>
            <p:cNvSpPr>
              <a:spLocks/>
            </p:cNvSpPr>
            <p:nvPr/>
          </p:nvSpPr>
          <p:spPr bwMode="auto">
            <a:xfrm rot="10800000" flipH="1">
              <a:off x="5359400" y="2819400"/>
              <a:ext cx="228600" cy="1905000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27100" y="228600"/>
            <a:ext cx="7759700" cy="573088"/>
          </a:xfrm>
        </p:spPr>
        <p:txBody>
          <a:bodyPr/>
          <a:lstStyle/>
          <a:p>
            <a:r>
              <a:rPr lang="en-US" dirty="0"/>
              <a:t>Exploit </a:t>
            </a:r>
            <a:r>
              <a:rPr lang="en-US" dirty="0" smtClean="0"/>
              <a:t>String Example</a:t>
            </a:r>
            <a:endParaRPr lang="en-US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32956"/>
            <a:ext cx="4724400" cy="2910644"/>
          </a:xfrm>
        </p:spPr>
        <p:txBody>
          <a:bodyPr/>
          <a:lstStyle/>
          <a:p>
            <a:pPr marL="560388" lvl="1" indent="-222250" defTabSz="895350">
              <a:lnSpc>
                <a:spcPct val="90000"/>
              </a:lnSpc>
            </a:pPr>
            <a:r>
              <a:rPr lang="en-US" sz="1800" dirty="0" smtClean="0"/>
              <a:t>Sets </a:t>
            </a:r>
            <a:r>
              <a:rPr lang="en-US" sz="1800" dirty="0" smtClean="0">
                <a:latin typeface="Courier New" pitchFamily="49" charset="0"/>
              </a:rPr>
              <a:t>0x59b997fa</a:t>
            </a:r>
            <a:r>
              <a:rPr lang="en-US" sz="1800" dirty="0" smtClean="0"/>
              <a:t> </a:t>
            </a:r>
            <a:r>
              <a:rPr lang="en-US" sz="1800" dirty="0"/>
              <a:t>as </a:t>
            </a:r>
            <a:r>
              <a:rPr lang="en-US" sz="1800" dirty="0" smtClean="0"/>
              <a:t>function argument</a:t>
            </a:r>
            <a:endParaRPr lang="en-US" sz="1800" dirty="0"/>
          </a:p>
          <a:p>
            <a:pPr marL="560388" lvl="1" indent="-222250" defTabSz="895350">
              <a:lnSpc>
                <a:spcPct val="90000"/>
              </a:lnSpc>
            </a:pPr>
            <a:r>
              <a:rPr lang="en-US" sz="1800" dirty="0" smtClean="0"/>
              <a:t>Invokes function touch2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228600" y="4572000"/>
            <a:ext cx="3803340" cy="2244204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  <a:tab pos="4057650" algn="l"/>
              </a:tabLst>
            </a:pPr>
            <a:r>
              <a:rPr lang="en-US" sz="1400" dirty="0" smtClean="0">
                <a:latin typeface="Courier New" pitchFamily="49" charset="0"/>
              </a:rPr>
              <a:t>/</a:t>
            </a:r>
            <a:r>
              <a:rPr lang="en-US" sz="1400" dirty="0">
                <a:latin typeface="Courier New" pitchFamily="49" charset="0"/>
              </a:rPr>
              <a:t>* Byte code for shell code </a:t>
            </a:r>
            <a:endParaRPr lang="en-US" sz="14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  <a:tab pos="4057650" algn="l"/>
              </a:tabLst>
            </a:pP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</a:rPr>
              <a:t>movq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</a:rPr>
              <a:t>$</a:t>
            </a:r>
            <a:r>
              <a:rPr lang="en-US" sz="1400" dirty="0" smtClean="0">
                <a:latin typeface="Courier New" pitchFamily="49" charset="0"/>
              </a:rPr>
              <a:t>0x59b997fa,</a:t>
            </a:r>
            <a:r>
              <a:rPr lang="en-US" sz="1400" dirty="0">
                <a:latin typeface="Courier New" pitchFamily="49" charset="0"/>
              </a:rPr>
              <a:t>%rdi; </a:t>
            </a:r>
            <a:r>
              <a:rPr lang="en-US" sz="1400" dirty="0" smtClean="0">
                <a:latin typeface="Courier New" pitchFamily="49" charset="0"/>
              </a:rPr>
              <a:t>ret </a:t>
            </a:r>
            <a:r>
              <a:rPr lang="en-US" sz="1400" dirty="0">
                <a:latin typeface="Courier New" pitchFamily="49" charset="0"/>
              </a:rPr>
              <a:t>*/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  <a:tab pos="4057650" algn="l"/>
              </a:tabLst>
            </a:pPr>
            <a:r>
              <a:rPr lang="en-US" sz="1400" dirty="0">
                <a:latin typeface="Courier New" pitchFamily="49" charset="0"/>
              </a:rPr>
              <a:t>48 c7 c7 </a:t>
            </a:r>
            <a:r>
              <a:rPr lang="en-US" sz="1400" dirty="0" err="1">
                <a:latin typeface="Courier New" pitchFamily="49" charset="0"/>
              </a:rPr>
              <a:t>fa</a:t>
            </a:r>
            <a:r>
              <a:rPr lang="en-US" sz="1400" dirty="0">
                <a:latin typeface="Courier New" pitchFamily="49" charset="0"/>
              </a:rPr>
              <a:t> 97 b9 59 c3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  <a:tab pos="4057650" algn="l"/>
              </a:tabLst>
            </a:pPr>
            <a:r>
              <a:rPr lang="en-US" sz="1400" dirty="0">
                <a:latin typeface="Courier New" pitchFamily="49" charset="0"/>
              </a:rPr>
              <a:t>/* Pad with </a:t>
            </a:r>
            <a:r>
              <a:rPr lang="en-US" sz="1400" dirty="0" smtClean="0">
                <a:latin typeface="Courier New" pitchFamily="49" charset="0"/>
              </a:rPr>
              <a:t>16 </a:t>
            </a:r>
            <a:r>
              <a:rPr lang="en-US" sz="1400" dirty="0">
                <a:latin typeface="Courier New" pitchFamily="49" charset="0"/>
              </a:rPr>
              <a:t>bytes */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  <a:tab pos="4057650" algn="l"/>
              </a:tabLst>
            </a:pPr>
            <a:r>
              <a:rPr lang="en-US" sz="1400" dirty="0">
                <a:latin typeface="Courier New" pitchFamily="49" charset="0"/>
              </a:rPr>
              <a:t>00 00 00 00 00 00 00 00 </a:t>
            </a:r>
            <a:endParaRPr lang="en-US" sz="14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  <a:tab pos="4057650" algn="l"/>
              </a:tabLst>
            </a:pPr>
            <a:r>
              <a:rPr lang="en-US" sz="1400" dirty="0" smtClean="0">
                <a:latin typeface="Courier New" pitchFamily="49" charset="0"/>
              </a:rPr>
              <a:t>00 </a:t>
            </a:r>
            <a:r>
              <a:rPr lang="en-US" sz="1400" dirty="0">
                <a:latin typeface="Courier New" pitchFamily="49" charset="0"/>
              </a:rPr>
              <a:t>00 00 </a:t>
            </a:r>
            <a:r>
              <a:rPr lang="en-US" sz="1400" dirty="0" smtClean="0">
                <a:latin typeface="Courier New" pitchFamily="49" charset="0"/>
              </a:rPr>
              <a:t>00 </a:t>
            </a:r>
            <a:r>
              <a:rPr lang="en-US" sz="1400" dirty="0">
                <a:latin typeface="Courier New" pitchFamily="49" charset="0"/>
              </a:rPr>
              <a:t>00 00 00 </a:t>
            </a:r>
            <a:r>
              <a:rPr lang="en-US" sz="1400" dirty="0" smtClean="0">
                <a:latin typeface="Courier New" pitchFamily="49" charset="0"/>
              </a:rPr>
              <a:t>00 </a:t>
            </a:r>
            <a:endParaRPr lang="en-US" sz="14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  <a:tab pos="4057650" algn="l"/>
              </a:tabLst>
            </a:pPr>
            <a:r>
              <a:rPr lang="en-US" sz="1400" dirty="0">
                <a:latin typeface="Courier New" pitchFamily="49" charset="0"/>
              </a:rPr>
              <a:t>/* Address of </a:t>
            </a:r>
            <a:r>
              <a:rPr lang="en-US" sz="1400" dirty="0" err="1">
                <a:latin typeface="Courier New" pitchFamily="49" charset="0"/>
              </a:rPr>
              <a:t>shellcode</a:t>
            </a:r>
            <a:r>
              <a:rPr lang="en-US" sz="1400" dirty="0">
                <a:latin typeface="Courier New" pitchFamily="49" charset="0"/>
              </a:rPr>
              <a:t> */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  <a:tab pos="4057650" algn="l"/>
              </a:tabLst>
            </a:pPr>
            <a:r>
              <a:rPr lang="en-US" sz="1400" dirty="0">
                <a:latin typeface="Courier New" pitchFamily="49" charset="0"/>
              </a:rPr>
              <a:t>78 dc 61 55 00 00 00 00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  <a:tab pos="4057650" algn="l"/>
              </a:tabLst>
            </a:pPr>
            <a:r>
              <a:rPr lang="en-US" sz="1400" dirty="0">
                <a:latin typeface="Courier New" pitchFamily="49" charset="0"/>
              </a:rPr>
              <a:t>/* Address of touch2 */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  <a:tab pos="4057650" algn="l"/>
              </a:tabLst>
            </a:pPr>
            <a:r>
              <a:rPr lang="en-US" sz="1400" dirty="0">
                <a:latin typeface="Courier New" pitchFamily="49" charset="0"/>
              </a:rPr>
              <a:t>0c 18 40 00 00 00 00 00 </a:t>
            </a:r>
          </a:p>
        </p:txBody>
      </p:sp>
      <p:sp>
        <p:nvSpPr>
          <p:cNvPr id="151602" name="Rectangle 50"/>
          <p:cNvSpPr>
            <a:spLocks noChangeArrowheads="1"/>
          </p:cNvSpPr>
          <p:nvPr/>
        </p:nvSpPr>
        <p:spPr bwMode="auto">
          <a:xfrm>
            <a:off x="1219200" y="1219200"/>
            <a:ext cx="2438400" cy="1474788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dirty="0">
                <a:latin typeface="Courier New" pitchFamily="49" charset="0"/>
              </a:rPr>
              <a:t>void </a:t>
            </a:r>
            <a:r>
              <a:rPr lang="en-US" dirty="0" err="1">
                <a:latin typeface="Courier New" pitchFamily="49" charset="0"/>
              </a:rPr>
              <a:t>getbuf</a:t>
            </a:r>
            <a:r>
              <a:rPr lang="en-US" dirty="0">
                <a:latin typeface="Courier New" pitchFamily="49" charset="0"/>
              </a:rPr>
              <a:t>() 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dirty="0">
                <a:latin typeface="Courier New" pitchFamily="49" charset="0"/>
              </a:rPr>
              <a:t>  char </a:t>
            </a:r>
            <a:r>
              <a:rPr lang="en-US" dirty="0" err="1" smtClean="0">
                <a:latin typeface="Courier New" pitchFamily="49" charset="0"/>
              </a:rPr>
              <a:t>buf</a:t>
            </a:r>
            <a:r>
              <a:rPr lang="en-US" dirty="0" smtClean="0">
                <a:latin typeface="Courier New" pitchFamily="49" charset="0"/>
              </a:rPr>
              <a:t>[4]; 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dirty="0">
                <a:latin typeface="Courier New" pitchFamily="49" charset="0"/>
              </a:rPr>
              <a:t>  gets(</a:t>
            </a:r>
            <a:r>
              <a:rPr lang="en-US" dirty="0" err="1">
                <a:latin typeface="Courier New" pitchFamily="49" charset="0"/>
              </a:rPr>
              <a:t>buf</a:t>
            </a:r>
            <a:r>
              <a:rPr lang="en-US" dirty="0">
                <a:latin typeface="Courier New" pitchFamily="49" charset="0"/>
              </a:rPr>
              <a:t>);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dirty="0">
                <a:latin typeface="Courier New" pitchFamily="49" charset="0"/>
              </a:rPr>
              <a:t>  return 1;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dirty="0">
                <a:latin typeface="Courier New" pitchFamily="49" charset="0"/>
              </a:rPr>
              <a:t>}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644008" y="260648"/>
            <a:ext cx="4558486" cy="4203700"/>
            <a:chOff x="4021138" y="1154113"/>
            <a:chExt cx="4558486" cy="4203700"/>
          </a:xfrm>
        </p:grpSpPr>
        <p:sp>
          <p:nvSpPr>
            <p:cNvPr id="44" name="Text Box 6"/>
            <p:cNvSpPr txBox="1">
              <a:spLocks noChangeArrowheads="1"/>
            </p:cNvSpPr>
            <p:nvPr/>
          </p:nvSpPr>
          <p:spPr bwMode="auto">
            <a:xfrm>
              <a:off x="5630863" y="1154113"/>
              <a:ext cx="2674937" cy="36988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>
                  <a:latin typeface="Calibri" pitchFamily="34" charset="0"/>
                </a:rPr>
                <a:t>Stack after call to </a:t>
              </a:r>
              <a:r>
                <a:rPr lang="en-US" sz="1800">
                  <a:latin typeface="Courier New" pitchFamily="49" charset="0"/>
                </a:rPr>
                <a:t>gets()</a:t>
              </a:r>
            </a:p>
          </p:txBody>
        </p:sp>
        <p:sp>
          <p:nvSpPr>
            <p:cNvPr id="45" name="Rectangle 7"/>
            <p:cNvSpPr>
              <a:spLocks noChangeArrowheads="1"/>
            </p:cNvSpPr>
            <p:nvPr/>
          </p:nvSpPr>
          <p:spPr bwMode="auto">
            <a:xfrm>
              <a:off x="5727700" y="2819400"/>
              <a:ext cx="1066800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B</a:t>
              </a:r>
            </a:p>
          </p:txBody>
        </p:sp>
        <p:sp>
          <p:nvSpPr>
            <p:cNvPr id="46" name="Rectangle 8"/>
            <p:cNvSpPr>
              <a:spLocks noChangeArrowheads="1"/>
            </p:cNvSpPr>
            <p:nvPr/>
          </p:nvSpPr>
          <p:spPr bwMode="auto">
            <a:xfrm>
              <a:off x="5727700" y="1600200"/>
              <a:ext cx="1066800" cy="1219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47" name="Rectangle 11"/>
            <p:cNvSpPr>
              <a:spLocks noChangeArrowheads="1"/>
            </p:cNvSpPr>
            <p:nvPr/>
          </p:nvSpPr>
          <p:spPr bwMode="auto">
            <a:xfrm>
              <a:off x="5727700" y="4724400"/>
              <a:ext cx="1066800" cy="6223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  <a:p>
              <a:pPr eaLnBrk="0" hangingPunct="0">
                <a:defRPr/>
              </a:pPr>
              <a:endParaRPr lang="en-US" sz="1800" dirty="0">
                <a:latin typeface="Calibri" pitchFamily="34" charset="0"/>
                <a:cs typeface="+mn-cs"/>
              </a:endParaRPr>
            </a:p>
          </p:txBody>
        </p:sp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7301322" y="1910439"/>
              <a:ext cx="1278302" cy="59554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dirty="0" smtClean="0">
                  <a:latin typeface="Courier New" pitchFamily="49" charset="0"/>
                </a:rPr>
                <a:t>test</a:t>
              </a:r>
              <a:endParaRPr lang="en-US" b="0" dirty="0">
                <a:latin typeface="Courier New" pitchFamily="49" charset="0"/>
              </a:endParaRPr>
            </a:p>
            <a:p>
              <a:pPr eaLnBrk="0" hangingPunct="0"/>
              <a:r>
                <a:rPr lang="en-US" sz="1800" b="0" dirty="0" smtClean="0">
                  <a:latin typeface="Calibri" pitchFamily="34" charset="0"/>
                </a:rPr>
                <a:t>stack </a:t>
              </a:r>
              <a:r>
                <a:rPr lang="en-US" sz="1800" b="0" dirty="0">
                  <a:latin typeface="Calibri" pitchFamily="34" charset="0"/>
                </a:rPr>
                <a:t>frame</a:t>
              </a:r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7258153" y="3984507"/>
              <a:ext cx="1278302" cy="59554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dirty="0" err="1" smtClean="0">
                  <a:latin typeface="Courier New" pitchFamily="49" charset="0"/>
                </a:rPr>
                <a:t>getbuf</a:t>
              </a:r>
              <a:endParaRPr lang="en-US" dirty="0" smtClean="0">
                <a:latin typeface="Courier New" pitchFamily="49" charset="0"/>
              </a:endParaRPr>
            </a:p>
            <a:p>
              <a:pPr eaLnBrk="0" hangingPunct="0"/>
              <a:r>
                <a:rPr lang="en-US" sz="1800" b="0" dirty="0" smtClean="0">
                  <a:latin typeface="Calibri" pitchFamily="34" charset="0"/>
                </a:rPr>
                <a:t>stack </a:t>
              </a:r>
              <a:r>
                <a:rPr lang="en-US" sz="1800" b="0" dirty="0">
                  <a:latin typeface="Calibri" pitchFamily="34" charset="0"/>
                </a:rPr>
                <a:t>frame</a:t>
              </a:r>
            </a:p>
          </p:txBody>
        </p:sp>
        <p:sp>
          <p:nvSpPr>
            <p:cNvPr id="50" name="Text Box 16"/>
            <p:cNvSpPr txBox="1">
              <a:spLocks noChangeArrowheads="1"/>
            </p:cNvSpPr>
            <p:nvPr/>
          </p:nvSpPr>
          <p:spPr bwMode="auto">
            <a:xfrm>
              <a:off x="4975225" y="4478338"/>
              <a:ext cx="314325" cy="369887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B</a:t>
              </a:r>
            </a:p>
          </p:txBody>
        </p:sp>
        <p:sp>
          <p:nvSpPr>
            <p:cNvPr id="51" name="Line 17"/>
            <p:cNvSpPr>
              <a:spLocks noChangeShapeType="1"/>
            </p:cNvSpPr>
            <p:nvPr/>
          </p:nvSpPr>
          <p:spPr bwMode="auto">
            <a:xfrm>
              <a:off x="5267325" y="4665663"/>
              <a:ext cx="3968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52" name="Rectangle 18"/>
            <p:cNvSpPr>
              <a:spLocks noChangeArrowheads="1"/>
            </p:cNvSpPr>
            <p:nvPr/>
          </p:nvSpPr>
          <p:spPr bwMode="auto">
            <a:xfrm>
              <a:off x="5727700" y="4078288"/>
              <a:ext cx="1066800" cy="6461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exploit</a:t>
              </a:r>
            </a:p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code</a:t>
              </a:r>
            </a:p>
          </p:txBody>
        </p:sp>
        <p:sp>
          <p:nvSpPr>
            <p:cNvPr id="53" name="Rectangle 19"/>
            <p:cNvSpPr>
              <a:spLocks noChangeArrowheads="1"/>
            </p:cNvSpPr>
            <p:nvPr/>
          </p:nvSpPr>
          <p:spPr bwMode="auto">
            <a:xfrm>
              <a:off x="5727700" y="3159125"/>
              <a:ext cx="1065213" cy="93662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pad</a:t>
              </a:r>
            </a:p>
          </p:txBody>
        </p:sp>
        <p:sp>
          <p:nvSpPr>
            <p:cNvPr id="54" name="Text Box 21"/>
            <p:cNvSpPr txBox="1">
              <a:spLocks noChangeArrowheads="1"/>
            </p:cNvSpPr>
            <p:nvPr/>
          </p:nvSpPr>
          <p:spPr bwMode="auto">
            <a:xfrm>
              <a:off x="4021138" y="3451225"/>
              <a:ext cx="1371600" cy="64611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en-US" sz="1800" b="0">
                  <a:latin typeface="Calibri" pitchFamily="34" charset="0"/>
                </a:rPr>
                <a:t>data written</a:t>
              </a:r>
            </a:p>
            <a:p>
              <a:pPr eaLnBrk="0" hangingPunct="0"/>
              <a:r>
                <a:rPr lang="en-US" sz="1800" b="0">
                  <a:latin typeface="Calibri" pitchFamily="34" charset="0"/>
                </a:rPr>
                <a:t>by </a:t>
              </a:r>
              <a:r>
                <a:rPr lang="en-US" sz="1800">
                  <a:latin typeface="Courier New" pitchFamily="49" charset="0"/>
                </a:rPr>
                <a:t>gets()</a:t>
              </a:r>
            </a:p>
          </p:txBody>
        </p:sp>
        <p:sp>
          <p:nvSpPr>
            <p:cNvPr id="55" name="AutoShape 16"/>
            <p:cNvSpPr>
              <a:spLocks/>
            </p:cNvSpPr>
            <p:nvPr/>
          </p:nvSpPr>
          <p:spPr bwMode="auto">
            <a:xfrm rot="10800000">
              <a:off x="6892925" y="1600200"/>
              <a:ext cx="228600" cy="1600200"/>
            </a:xfrm>
            <a:prstGeom prst="leftBrace">
              <a:avLst>
                <a:gd name="adj1" fmla="val 74991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  <p:sp>
          <p:nvSpPr>
            <p:cNvPr id="56" name="AutoShape 16"/>
            <p:cNvSpPr>
              <a:spLocks/>
            </p:cNvSpPr>
            <p:nvPr/>
          </p:nvSpPr>
          <p:spPr bwMode="auto">
            <a:xfrm rot="10800000">
              <a:off x="6892925" y="3200400"/>
              <a:ext cx="228600" cy="2157413"/>
            </a:xfrm>
            <a:prstGeom prst="leftBrace">
              <a:avLst>
                <a:gd name="adj1" fmla="val 74976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  <p:sp>
          <p:nvSpPr>
            <p:cNvPr id="57" name="AutoShape 16"/>
            <p:cNvSpPr>
              <a:spLocks/>
            </p:cNvSpPr>
            <p:nvPr/>
          </p:nvSpPr>
          <p:spPr bwMode="auto">
            <a:xfrm rot="10800000" flipH="1">
              <a:off x="5359400" y="2819400"/>
              <a:ext cx="228600" cy="1905000"/>
            </a:xfrm>
            <a:prstGeom prst="leftBrace">
              <a:avLst>
                <a:gd name="adj1" fmla="val 75000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We Teach This Stuff?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Important Systems Concepts</a:t>
            </a:r>
          </a:p>
          <a:p>
            <a:pPr lvl="1"/>
            <a:r>
              <a:rPr lang="en-US" dirty="0"/>
              <a:t>Stack discipline and stack organization</a:t>
            </a:r>
          </a:p>
          <a:p>
            <a:pPr lvl="1"/>
            <a:r>
              <a:rPr lang="en-US" dirty="0"/>
              <a:t>Instructions are byte sequences</a:t>
            </a:r>
          </a:p>
          <a:p>
            <a:pPr lvl="1"/>
            <a:r>
              <a:rPr lang="en-US" dirty="0"/>
              <a:t>Making use of tools</a:t>
            </a:r>
          </a:p>
          <a:p>
            <a:pPr lvl="2"/>
            <a:r>
              <a:rPr lang="en-US" dirty="0"/>
              <a:t>Debuggers, assemblers, </a:t>
            </a:r>
            <a:r>
              <a:rPr lang="en-US" dirty="0" err="1"/>
              <a:t>disassemblers</a:t>
            </a:r>
            <a:endParaRPr lang="en-US" dirty="0"/>
          </a:p>
          <a:p>
            <a:r>
              <a:rPr lang="en-US" dirty="0"/>
              <a:t>Computer Security</a:t>
            </a:r>
          </a:p>
          <a:p>
            <a:pPr lvl="1"/>
            <a:r>
              <a:rPr lang="en-US" dirty="0"/>
              <a:t>What makes code vulnerable to buffer overflows</a:t>
            </a:r>
          </a:p>
          <a:p>
            <a:pPr lvl="1"/>
            <a:r>
              <a:rPr lang="en-US" dirty="0" smtClean="0"/>
              <a:t>Common </a:t>
            </a:r>
            <a:r>
              <a:rPr lang="en-US" dirty="0"/>
              <a:t>vulnerability in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Impact</a:t>
            </a:r>
          </a:p>
          <a:p>
            <a:pPr lvl="1"/>
            <a:r>
              <a:rPr lang="en-US" dirty="0" smtClean="0"/>
              <a:t>CMU student teams consistently win international Capture the Flag Competitions</a:t>
            </a:r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</a:t>
            </a:r>
            <a:r>
              <a:rPr lang="en-US" dirty="0"/>
              <a:t>Lab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077200" cy="5029200"/>
          </a:xfrm>
        </p:spPr>
        <p:txBody>
          <a:bodyPr/>
          <a:lstStyle/>
          <a:p>
            <a:r>
              <a:rPr lang="en-US" dirty="0"/>
              <a:t>Goal: </a:t>
            </a:r>
            <a:r>
              <a:rPr lang="en-US" dirty="0" smtClean="0"/>
              <a:t>Understanding Cache Operations</a:t>
            </a:r>
            <a:endParaRPr lang="en-US" dirty="0"/>
          </a:p>
          <a:p>
            <a:pPr lvl="1"/>
            <a:r>
              <a:rPr lang="en-US" dirty="0" smtClean="0"/>
              <a:t>How memory locations map to cache blocks</a:t>
            </a:r>
          </a:p>
          <a:p>
            <a:pPr lvl="1"/>
            <a:r>
              <a:rPr lang="en-US" dirty="0" smtClean="0"/>
              <a:t>Performance implications for application programs</a:t>
            </a:r>
            <a:endParaRPr lang="en-US" dirty="0"/>
          </a:p>
          <a:p>
            <a:r>
              <a:rPr lang="en-US" dirty="0" smtClean="0"/>
              <a:t>Activities</a:t>
            </a:r>
            <a:endParaRPr lang="en-US" dirty="0"/>
          </a:p>
          <a:p>
            <a:pPr lvl="1"/>
            <a:r>
              <a:rPr lang="en-US" dirty="0" smtClean="0"/>
              <a:t>Write cache simulator</a:t>
            </a:r>
          </a:p>
          <a:p>
            <a:pPr lvl="2"/>
            <a:r>
              <a:rPr lang="en-US" dirty="0" smtClean="0"/>
              <a:t>Provides full understanding of mapping from memory address to cache location</a:t>
            </a:r>
          </a:p>
          <a:p>
            <a:pPr lvl="1"/>
            <a:r>
              <a:rPr lang="en-US" dirty="0" smtClean="0"/>
              <a:t>Minimize cache misses for simple application</a:t>
            </a:r>
          </a:p>
          <a:p>
            <a:pPr lvl="2"/>
            <a:r>
              <a:rPr lang="en-US" dirty="0" smtClean="0"/>
              <a:t>Matrix transpose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Shell Lab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Goal: Write a  Unix shell with job control </a:t>
            </a:r>
          </a:p>
          <a:p>
            <a:pPr lvl="1"/>
            <a:r>
              <a:rPr lang="en-US"/>
              <a:t>(e.g., ctrl-z, ctrl-c, jobs, fg, bg, kill)</a:t>
            </a:r>
          </a:p>
          <a:p>
            <a:r>
              <a:rPr lang="en-US"/>
              <a:t>Lessons:</a:t>
            </a:r>
          </a:p>
          <a:p>
            <a:pPr lvl="1"/>
            <a:r>
              <a:rPr lang="en-US"/>
              <a:t>First introduction to systems-level programming and concurrency</a:t>
            </a:r>
          </a:p>
          <a:p>
            <a:pPr lvl="1"/>
            <a:r>
              <a:rPr lang="en-US"/>
              <a:t>Learn about processes, process control, signals, and catching signals with handlers</a:t>
            </a:r>
          </a:p>
          <a:p>
            <a:pPr lvl="1"/>
            <a:r>
              <a:rPr lang="en-US"/>
              <a:t>Demystifies command line interface</a:t>
            </a:r>
          </a:p>
          <a:p>
            <a:r>
              <a:rPr lang="en-US"/>
              <a:t>Infrastructure</a:t>
            </a:r>
          </a:p>
          <a:p>
            <a:pPr lvl="1"/>
            <a:r>
              <a:rPr lang="en-US"/>
              <a:t>Students use a scripted autograder to incrementally test functionality in their shells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Malloc Lab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77200" cy="4724400"/>
          </a:xfrm>
        </p:spPr>
        <p:txBody>
          <a:bodyPr/>
          <a:lstStyle/>
          <a:p>
            <a:r>
              <a:rPr lang="en-US"/>
              <a:t>Goal: Build your own dynamic storage allocator 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latin typeface="Courier New" pitchFamily="49" charset="0"/>
              </a:rPr>
              <a:t>void *malloc(size_t size)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latin typeface="Courier New" pitchFamily="49" charset="0"/>
              </a:rPr>
              <a:t>void *realloc(void *ptr, size_t size)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latin typeface="Courier New" pitchFamily="49" charset="0"/>
              </a:rPr>
              <a:t>void free(void *ptr)</a:t>
            </a:r>
          </a:p>
          <a:p>
            <a:r>
              <a:rPr lang="en-US"/>
              <a:t>Lessons </a:t>
            </a:r>
          </a:p>
          <a:p>
            <a:pPr lvl="1"/>
            <a:r>
              <a:rPr lang="en-US"/>
              <a:t>Sense of programming underlying system</a:t>
            </a:r>
          </a:p>
          <a:p>
            <a:pPr lvl="1"/>
            <a:r>
              <a:rPr lang="en-US"/>
              <a:t>Large design space with classic time-space tradeoffs</a:t>
            </a:r>
          </a:p>
          <a:p>
            <a:pPr lvl="1"/>
            <a:r>
              <a:rPr lang="en-US"/>
              <a:t>Develop understanding of scary “action at a distance” property of memory-related errors</a:t>
            </a:r>
          </a:p>
          <a:p>
            <a:pPr lvl="1"/>
            <a:r>
              <a:rPr lang="en-US"/>
              <a:t>Learn general ideas of resource management</a:t>
            </a:r>
          </a:p>
          <a:p>
            <a:r>
              <a:rPr lang="en-US"/>
              <a:t>Infrastructure</a:t>
            </a:r>
          </a:p>
          <a:p>
            <a:pPr lvl="1"/>
            <a:r>
              <a:rPr lang="en-US"/>
              <a:t>Trace driven test harness evaluates implementation  for combination of throughput and memory utilization</a:t>
            </a:r>
          </a:p>
          <a:p>
            <a:pPr lvl="1"/>
            <a:r>
              <a:rPr lang="en-US"/>
              <a:t>Evaluation server and real time posting of scores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Proxy Lab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077200" cy="5105400"/>
          </a:xfrm>
        </p:spPr>
        <p:txBody>
          <a:bodyPr/>
          <a:lstStyle/>
          <a:p>
            <a:r>
              <a:rPr lang="en-US"/>
              <a:t>Goal: write concurrent Web proxy.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Lessons: Ties together many ideas from earlier</a:t>
            </a:r>
          </a:p>
          <a:p>
            <a:pPr lvl="1"/>
            <a:r>
              <a:rPr lang="en-US"/>
              <a:t>Data representations, byte ordering, memory management, concurrency, processes, threads, synchronization, signals, I/O, network programming, application-level protocols (HTTP)</a:t>
            </a:r>
          </a:p>
          <a:p>
            <a:r>
              <a:rPr lang="en-US"/>
              <a:t>Infrastructure:</a:t>
            </a:r>
          </a:p>
          <a:p>
            <a:pPr lvl="1"/>
            <a:r>
              <a:rPr lang="en-US"/>
              <a:t>Plugs directly between existing browsers and Web servers</a:t>
            </a:r>
          </a:p>
          <a:p>
            <a:pPr lvl="1"/>
            <a:r>
              <a:rPr lang="en-US"/>
              <a:t>Grading is done via autograders and one-on-one demos</a:t>
            </a:r>
          </a:p>
          <a:p>
            <a:pPr lvl="1"/>
            <a:r>
              <a:rPr lang="en-US"/>
              <a:t>Very exciting for students, great way to end the course</a:t>
            </a:r>
          </a:p>
          <a:p>
            <a:pPr lvl="1"/>
            <a:endParaRPr lang="en-US"/>
          </a:p>
        </p:txBody>
      </p:sp>
      <p:grpSp>
        <p:nvGrpSpPr>
          <p:cNvPr id="103436" name="Group 12"/>
          <p:cNvGrpSpPr>
            <a:grpSpLocks/>
          </p:cNvGrpSpPr>
          <p:nvPr/>
        </p:nvGrpSpPr>
        <p:grpSpPr bwMode="auto">
          <a:xfrm>
            <a:off x="1524000" y="1676400"/>
            <a:ext cx="5943600" cy="1001713"/>
            <a:chOff x="960" y="1344"/>
            <a:chExt cx="3744" cy="631"/>
          </a:xfrm>
        </p:grpSpPr>
        <p:sp>
          <p:nvSpPr>
            <p:cNvPr id="103429" name="Line 5"/>
            <p:cNvSpPr>
              <a:spLocks noChangeShapeType="1"/>
            </p:cNvSpPr>
            <p:nvPr/>
          </p:nvSpPr>
          <p:spPr bwMode="auto">
            <a:xfrm>
              <a:off x="1728" y="1584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36000" tIns="0" rIns="3600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03428" name="Oval 4"/>
            <p:cNvSpPr>
              <a:spLocks noChangeArrowheads="1"/>
            </p:cNvSpPr>
            <p:nvPr/>
          </p:nvSpPr>
          <p:spPr bwMode="auto">
            <a:xfrm>
              <a:off x="960" y="1344"/>
              <a:ext cx="800" cy="6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36000" tIns="0" rIns="36000" bIns="0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b="0"/>
                <a:t>Web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en-US" b="0"/>
                <a:t>Browser</a:t>
              </a:r>
            </a:p>
          </p:txBody>
        </p:sp>
        <p:sp>
          <p:nvSpPr>
            <p:cNvPr id="103432" name="Line 8"/>
            <p:cNvSpPr>
              <a:spLocks noChangeShapeType="1"/>
            </p:cNvSpPr>
            <p:nvPr/>
          </p:nvSpPr>
          <p:spPr bwMode="auto">
            <a:xfrm>
              <a:off x="3216" y="1584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36000" tIns="0" rIns="3600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03434" name="Line 10"/>
            <p:cNvSpPr>
              <a:spLocks noChangeShapeType="1"/>
            </p:cNvSpPr>
            <p:nvPr/>
          </p:nvSpPr>
          <p:spPr bwMode="auto">
            <a:xfrm>
              <a:off x="3216" y="1728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lIns="36000" tIns="0" rIns="3600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03435" name="Line 11"/>
            <p:cNvSpPr>
              <a:spLocks noChangeShapeType="1"/>
            </p:cNvSpPr>
            <p:nvPr/>
          </p:nvSpPr>
          <p:spPr bwMode="auto">
            <a:xfrm>
              <a:off x="1776" y="1728"/>
              <a:ext cx="7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lIns="36000" tIns="0" rIns="3600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03431" name="Oval 7"/>
            <p:cNvSpPr>
              <a:spLocks noChangeArrowheads="1"/>
            </p:cNvSpPr>
            <p:nvPr/>
          </p:nvSpPr>
          <p:spPr bwMode="auto">
            <a:xfrm>
              <a:off x="2416" y="1344"/>
              <a:ext cx="800" cy="63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36000" tIns="0" rIns="36000" bIns="0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/>
                <a:t>Web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en-US"/>
                <a:t>Proxy</a:t>
              </a:r>
            </a:p>
          </p:txBody>
        </p:sp>
        <p:sp>
          <p:nvSpPr>
            <p:cNvPr id="103433" name="Oval 9"/>
            <p:cNvSpPr>
              <a:spLocks noChangeArrowheads="1"/>
            </p:cNvSpPr>
            <p:nvPr/>
          </p:nvSpPr>
          <p:spPr bwMode="auto">
            <a:xfrm>
              <a:off x="3904" y="1344"/>
              <a:ext cx="800" cy="63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36000" tIns="0" rIns="36000" bIns="0" anchor="ctr"/>
            <a:lstStyle/>
            <a:p>
              <a:pPr eaLnBrk="1" hangingPunct="1">
                <a:lnSpc>
                  <a:spcPct val="100000"/>
                </a:lnSpc>
              </a:pPr>
              <a:r>
                <a:rPr lang="en-US" b="0"/>
                <a:t>Web</a:t>
              </a:r>
            </a:p>
            <a:p>
              <a:pPr eaLnBrk="1" hangingPunct="1">
                <a:lnSpc>
                  <a:spcPct val="100000"/>
                </a:lnSpc>
              </a:pPr>
              <a:r>
                <a:rPr lang="en-US" b="0"/>
                <a:t>Server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Computer Arithmetic</a:t>
            </a:r>
            <a:br>
              <a:rPr lang="en-US"/>
            </a:br>
            <a:r>
              <a:rPr lang="en-US" sz="3200" i="1"/>
              <a:t>Builder’s Perspective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876800"/>
            <a:ext cx="8307387" cy="1568450"/>
          </a:xfrm>
        </p:spPr>
        <p:txBody>
          <a:bodyPr/>
          <a:lstStyle/>
          <a:p>
            <a:pPr lvl="1"/>
            <a:endParaRPr lang="en-US"/>
          </a:p>
          <a:p>
            <a:pPr lvl="1"/>
            <a:r>
              <a:rPr lang="en-US"/>
              <a:t>How to design high performance arithmetic circuits</a:t>
            </a:r>
          </a:p>
        </p:txBody>
      </p:sp>
      <p:grpSp>
        <p:nvGrpSpPr>
          <p:cNvPr id="133124" name="Group 4"/>
          <p:cNvGrpSpPr>
            <a:grpSpLocks/>
          </p:cNvGrpSpPr>
          <p:nvPr/>
        </p:nvGrpSpPr>
        <p:grpSpPr bwMode="auto">
          <a:xfrm>
            <a:off x="3733800" y="1752600"/>
            <a:ext cx="1782763" cy="2133600"/>
            <a:chOff x="480" y="1104"/>
            <a:chExt cx="1123" cy="1344"/>
          </a:xfrm>
        </p:grpSpPr>
        <p:sp>
          <p:nvSpPr>
            <p:cNvPr id="133125" name="Rectangle 5"/>
            <p:cNvSpPr>
              <a:spLocks noChangeArrowheads="1"/>
            </p:cNvSpPr>
            <p:nvPr/>
          </p:nvSpPr>
          <p:spPr bwMode="auto">
            <a:xfrm>
              <a:off x="480" y="1440"/>
              <a:ext cx="1123" cy="672"/>
            </a:xfrm>
            <a:prstGeom prst="rect">
              <a:avLst/>
            </a:prstGeom>
            <a:solidFill>
              <a:srgbClr val="99FFCC"/>
            </a:solidFill>
            <a:ln w="19050">
              <a:solidFill>
                <a:schemeClr val="tx2"/>
              </a:solidFill>
              <a:miter lim="800000"/>
              <a:headEnd/>
              <a:tailEnd type="none" w="sm" len="sm"/>
            </a:ln>
            <a:effectLst/>
          </p:spPr>
          <p:txBody>
            <a:bodyPr wrap="none" lIns="45720" rIns="45720" anchor="ctr"/>
            <a:lstStyle/>
            <a:p>
              <a:r>
                <a:rPr lang="en-US"/>
                <a:t>32-bit</a:t>
              </a:r>
            </a:p>
            <a:p>
              <a:r>
                <a:rPr lang="en-US"/>
                <a:t>Multiplier</a:t>
              </a:r>
            </a:p>
          </p:txBody>
        </p:sp>
        <p:sp>
          <p:nvSpPr>
            <p:cNvPr id="133126" name="Line 6"/>
            <p:cNvSpPr>
              <a:spLocks noChangeShapeType="1"/>
            </p:cNvSpPr>
            <p:nvPr/>
          </p:nvSpPr>
          <p:spPr bwMode="auto">
            <a:xfrm flipV="1">
              <a:off x="720" y="2112"/>
              <a:ext cx="0" cy="33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33127" name="Line 7"/>
            <p:cNvSpPr>
              <a:spLocks noChangeShapeType="1"/>
            </p:cNvSpPr>
            <p:nvPr/>
          </p:nvSpPr>
          <p:spPr bwMode="auto">
            <a:xfrm flipV="1">
              <a:off x="1296" y="2112"/>
              <a:ext cx="0" cy="33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33128" name="Line 8"/>
            <p:cNvSpPr>
              <a:spLocks noChangeShapeType="1"/>
            </p:cNvSpPr>
            <p:nvPr/>
          </p:nvSpPr>
          <p:spPr bwMode="auto">
            <a:xfrm flipV="1">
              <a:off x="1008" y="1104"/>
              <a:ext cx="0" cy="33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133129" name="Picture 9" descr="C:\Documents and Settings\bryant\Desktop\Gather Pictures\CH02-35[1]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295400"/>
            <a:ext cx="5097463" cy="3521075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ICS Summary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Principle</a:t>
            </a:r>
            <a:endParaRPr lang="en-US" dirty="0"/>
          </a:p>
          <a:p>
            <a:pPr lvl="1"/>
            <a:r>
              <a:rPr lang="en-US" i="1" dirty="0"/>
              <a:t>Introduce students to computer systems from the programmer's perspective rather than the system builder's perspective</a:t>
            </a:r>
            <a:r>
              <a:rPr lang="en-US" dirty="0"/>
              <a:t> </a:t>
            </a:r>
          </a:p>
          <a:p>
            <a:r>
              <a:rPr lang="en-US" dirty="0"/>
              <a:t>Themes</a:t>
            </a:r>
          </a:p>
          <a:p>
            <a:pPr lvl="1"/>
            <a:r>
              <a:rPr lang="en-US" dirty="0"/>
              <a:t>What parts of the system affect the correctness, efficiency, and utility of my C programs?</a:t>
            </a:r>
          </a:p>
          <a:p>
            <a:pPr lvl="1"/>
            <a:r>
              <a:rPr lang="en-US" dirty="0"/>
              <a:t>Makes systems fun and relevant for students</a:t>
            </a:r>
          </a:p>
          <a:p>
            <a:pPr lvl="1"/>
            <a:r>
              <a:rPr lang="en-US" dirty="0"/>
              <a:t>Prepare students for builder-oriented courses</a:t>
            </a:r>
          </a:p>
          <a:p>
            <a:pPr lvl="2"/>
            <a:r>
              <a:rPr lang="en-US" dirty="0"/>
              <a:t>Architecture, compilers, operating systems, networks, distributed systems, databases, …</a:t>
            </a:r>
          </a:p>
          <a:p>
            <a:pPr lvl="2"/>
            <a:r>
              <a:rPr lang="en-US" dirty="0"/>
              <a:t>Since our course provides complementary view of systems, does not just seem like a watered-down version of a more advanced course</a:t>
            </a:r>
          </a:p>
          <a:p>
            <a:pPr lvl="2"/>
            <a:r>
              <a:rPr lang="en-US" dirty="0"/>
              <a:t>Gives them better appreciation for what to build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995936" y="5589240"/>
            <a:ext cx="1156666" cy="821197"/>
          </a:xfrm>
          <a:prstGeom prst="rect">
            <a:avLst/>
          </a:prstGeom>
          <a:solidFill>
            <a:srgbClr val="FFCC00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rPr>
              <a:t>ICS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 bwMode="auto">
          <a:xfrm>
            <a:off x="179512" y="224644"/>
            <a:ext cx="871696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rgbClr val="969696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2pPr>
            <a:lvl3pPr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3pPr>
            <a:lvl4pPr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4pPr>
            <a:lvl5pPr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5pPr>
            <a:lvl6pPr marL="457200"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6pPr>
            <a:lvl7pPr marL="914400"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7pPr>
            <a:lvl8pPr marL="1371600"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8pPr>
            <a:lvl9pPr marL="1828800" algn="l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hlink"/>
                </a:solidFill>
                <a:latin typeface="Helvetica" pitchFamily="34" charset="0"/>
              </a:defRPr>
            </a:lvl9pPr>
          </a:lstStyle>
          <a:p>
            <a:r>
              <a:rPr lang="en-US" dirty="0" smtClean="0"/>
              <a:t>CMU Courses that Build on ICS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34231" y="1245755"/>
            <a:ext cx="4176464" cy="4032448"/>
            <a:chOff x="683568" y="872717"/>
            <a:chExt cx="4176464" cy="4032448"/>
          </a:xfrm>
        </p:grpSpPr>
        <p:sp>
          <p:nvSpPr>
            <p:cNvPr id="38" name="Rounded Rectangle 37"/>
            <p:cNvSpPr/>
            <p:nvPr/>
          </p:nvSpPr>
          <p:spPr bwMode="auto">
            <a:xfrm>
              <a:off x="683568" y="872717"/>
              <a:ext cx="4176464" cy="4032448"/>
            </a:xfrm>
            <a:prstGeom prst="roundRect">
              <a:avLst>
                <a:gd name="adj" fmla="val 10987"/>
              </a:avLst>
            </a:prstGeom>
            <a:ln>
              <a:headEnd type="none" w="med" len="med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CS</a:t>
              </a: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2213738" y="980728"/>
              <a:ext cx="1156666" cy="3737521"/>
              <a:chOff x="2371218" y="980728"/>
              <a:chExt cx="1156666" cy="3737521"/>
            </a:xfrm>
          </p:grpSpPr>
          <p:sp>
            <p:nvSpPr>
              <p:cNvPr id="47" name="Rectangle 46"/>
              <p:cNvSpPr/>
              <p:nvPr/>
            </p:nvSpPr>
            <p:spPr bwMode="auto">
              <a:xfrm>
                <a:off x="2371218" y="3897052"/>
                <a:ext cx="1156666" cy="82119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Operating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Systems</a:t>
                </a: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2371218" y="2924944"/>
                <a:ext cx="1156666" cy="82119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Networks</a:t>
                </a: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2371218" y="1952836"/>
                <a:ext cx="1120662" cy="82119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Dist.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Systems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 bwMode="auto">
              <a:xfrm>
                <a:off x="2371218" y="980728"/>
                <a:ext cx="1156666" cy="821197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Parallel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err="1" smtClean="0"/>
                  <a:t>Prog</a:t>
                </a:r>
                <a:r>
                  <a:rPr lang="en-US" dirty="0" smtClean="0"/>
                  <a:t>.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827584" y="1952836"/>
              <a:ext cx="1156666" cy="2765413"/>
              <a:chOff x="917594" y="1952836"/>
              <a:chExt cx="1156666" cy="2765413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917594" y="3897052"/>
                <a:ext cx="1156666" cy="821197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Software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err="1" smtClean="0"/>
                  <a:t>Engin</a:t>
                </a:r>
                <a:r>
                  <a:rPr lang="en-US" dirty="0" smtClean="0"/>
                  <a:t>.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917594" y="2924944"/>
                <a:ext cx="1156666" cy="821197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Secure</a:t>
                </a:r>
                <a:endParaRPr lang="en-US" dirty="0"/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Coding</a:t>
                </a: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917594" y="1952836"/>
                <a:ext cx="1156666" cy="821197"/>
              </a:xfrm>
              <a:prstGeom prst="rect">
                <a:avLst/>
              </a:prstGeom>
              <a:solidFill>
                <a:schemeClr val="tx1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Compilers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599892" y="2924944"/>
              <a:ext cx="1156666" cy="1793305"/>
              <a:chOff x="3815916" y="2924944"/>
              <a:chExt cx="1156666" cy="1793305"/>
            </a:xfrm>
          </p:grpSpPr>
          <p:sp>
            <p:nvSpPr>
              <p:cNvPr id="42" name="Rectangle 41"/>
              <p:cNvSpPr/>
              <p:nvPr/>
            </p:nvSpPr>
            <p:spPr bwMode="auto">
              <a:xfrm>
                <a:off x="3815916" y="3897052"/>
                <a:ext cx="1156666" cy="8211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Databases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 bwMode="auto">
              <a:xfrm>
                <a:off x="3815916" y="2924944"/>
                <a:ext cx="1156666" cy="82119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Storage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Systems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4608004" y="1209750"/>
            <a:ext cx="1404156" cy="4032448"/>
            <a:chOff x="4932040" y="836712"/>
            <a:chExt cx="1404156" cy="4032448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4932040" y="836712"/>
              <a:ext cx="1404156" cy="4032448"/>
            </a:xfrm>
            <a:prstGeom prst="roundRect">
              <a:avLst>
                <a:gd name="adj" fmla="val 10987"/>
              </a:avLst>
            </a:prstGeom>
            <a:ln>
              <a:headEnd type="none" w="med" len="med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Robotics</a:t>
              </a: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5076056" y="1952836"/>
              <a:ext cx="1156666" cy="2765413"/>
              <a:chOff x="5143526" y="1952836"/>
              <a:chExt cx="1156666" cy="2765413"/>
            </a:xfrm>
          </p:grpSpPr>
          <p:sp>
            <p:nvSpPr>
              <p:cNvPr id="54" name="Rectangle 53"/>
              <p:cNvSpPr/>
              <p:nvPr/>
            </p:nvSpPr>
            <p:spPr bwMode="auto">
              <a:xfrm>
                <a:off x="5143526" y="3897052"/>
                <a:ext cx="1156666" cy="82119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Computer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Graphic</a:t>
                </a: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s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5143526" y="2924944"/>
                <a:ext cx="1156666" cy="82119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Comp.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Photo.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 bwMode="auto">
              <a:xfrm>
                <a:off x="5143526" y="1952836"/>
                <a:ext cx="1156666" cy="82119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Cog.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Robotics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6330913" y="1173745"/>
            <a:ext cx="2736304" cy="4032448"/>
            <a:chOff x="6480212" y="800707"/>
            <a:chExt cx="2736304" cy="4032448"/>
          </a:xfrm>
        </p:grpSpPr>
        <p:sp>
          <p:nvSpPr>
            <p:cNvPr id="58" name="Rounded Rectangle 57"/>
            <p:cNvSpPr/>
            <p:nvPr/>
          </p:nvSpPr>
          <p:spPr bwMode="auto">
            <a:xfrm>
              <a:off x="6480212" y="800707"/>
              <a:ext cx="2736304" cy="4032448"/>
            </a:xfrm>
            <a:prstGeom prst="roundRect">
              <a:avLst>
                <a:gd name="adj" fmla="val 10987"/>
              </a:avLst>
            </a:prstGeom>
            <a:ln>
              <a:headEnd type="none" w="med" len="med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45720" tIns="45720" rIns="4572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Helvetica" pitchFamily="34" charset="0"/>
                </a:rPr>
                <a:t>ECE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6565684" y="1952836"/>
              <a:ext cx="1156666" cy="2765413"/>
              <a:chOff x="6471136" y="1952836"/>
              <a:chExt cx="1156666" cy="2765413"/>
            </a:xfrm>
          </p:grpSpPr>
          <p:sp>
            <p:nvSpPr>
              <p:cNvPr id="61" name="Rectangle 60"/>
              <p:cNvSpPr/>
              <p:nvPr/>
            </p:nvSpPr>
            <p:spPr bwMode="auto">
              <a:xfrm>
                <a:off x="6471136" y="3897052"/>
                <a:ext cx="1156666" cy="82119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Embedded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Systems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 bwMode="auto">
              <a:xfrm>
                <a:off x="6471136" y="2924944"/>
                <a:ext cx="1156666" cy="82119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Real-Time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Systems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6471136" y="1952836"/>
                <a:ext cx="1120662" cy="821197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</p:spPr>
            <p:txBody>
              <a:bodyPr vert="horz" wrap="none" lIns="45720" tIns="45720" rIns="4572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" pitchFamily="34" charset="0"/>
                  </a:rPr>
                  <a:t>Embedded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 smtClean="0"/>
                  <a:t>Control</a:t>
                </a:r>
                <a:endPara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 bwMode="auto">
            <a:xfrm>
              <a:off x="7951838" y="3897052"/>
              <a:ext cx="1156666" cy="8211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</p:spPr>
          <p:txBody>
            <a:bodyPr vert="horz" wrap="none" lIns="45720" tIns="45720" rIns="4572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Helvetica" pitchFamily="34" charset="0"/>
                </a:rPr>
                <a:t>Computer</a:t>
              </a:r>
            </a:p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 smtClean="0"/>
                <a:t>Arch.</a:t>
              </a: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45711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Fostering “Friendly Competition”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Desire</a:t>
            </a:r>
          </a:p>
          <a:p>
            <a:pPr lvl="1"/>
            <a:r>
              <a:rPr lang="en-US" dirty="0"/>
              <a:t>Challenge the best without </a:t>
            </a:r>
            <a:r>
              <a:rPr lang="en-US" dirty="0" smtClean="0"/>
              <a:t>frustrating </a:t>
            </a:r>
            <a:r>
              <a:rPr lang="en-US" dirty="0"/>
              <a:t>everyone else</a:t>
            </a:r>
          </a:p>
          <a:p>
            <a:r>
              <a:rPr lang="en-US" dirty="0"/>
              <a:t>Method</a:t>
            </a:r>
          </a:p>
          <a:p>
            <a:pPr lvl="1"/>
            <a:r>
              <a:rPr lang="en-US" dirty="0"/>
              <a:t>Web-based submission of solutions</a:t>
            </a:r>
          </a:p>
          <a:p>
            <a:pPr lvl="1"/>
            <a:r>
              <a:rPr lang="en-US" dirty="0"/>
              <a:t>Server checks for correctness and computes performance score</a:t>
            </a:r>
          </a:p>
          <a:p>
            <a:pPr lvl="2"/>
            <a:r>
              <a:rPr lang="en-US" dirty="0"/>
              <a:t>How many stages passed, program throughput, …</a:t>
            </a:r>
          </a:p>
          <a:p>
            <a:pPr lvl="1"/>
            <a:r>
              <a:rPr lang="en-US" dirty="0"/>
              <a:t>Keep updated results on web page</a:t>
            </a:r>
          </a:p>
          <a:p>
            <a:pPr lvl="2"/>
            <a:r>
              <a:rPr lang="en-US" dirty="0"/>
              <a:t>Students choose own </a:t>
            </a:r>
            <a:r>
              <a:rPr lang="en-US" i="1" dirty="0"/>
              <a:t>nom de guerre</a:t>
            </a:r>
          </a:p>
          <a:p>
            <a:r>
              <a:rPr lang="en-US" dirty="0"/>
              <a:t>Relationship to Grading</a:t>
            </a:r>
          </a:p>
          <a:p>
            <a:pPr lvl="1"/>
            <a:r>
              <a:rPr lang="en-US" dirty="0"/>
              <a:t>Students get full credit once they reach set threshold</a:t>
            </a:r>
          </a:p>
          <a:p>
            <a:pPr lvl="1"/>
            <a:r>
              <a:rPr lang="en-US" dirty="0"/>
              <a:t>Push beyond this just for own glory/excitement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4059175" cy="781050"/>
          </a:xfrm>
        </p:spPr>
        <p:txBody>
          <a:bodyPr/>
          <a:lstStyle/>
          <a:p>
            <a:r>
              <a:rPr lang="en-US" dirty="0"/>
              <a:t>Shameless </a:t>
            </a:r>
            <a:r>
              <a:rPr lang="en-US" dirty="0" smtClean="0"/>
              <a:t>Promotion</a:t>
            </a:r>
            <a:endParaRPr lang="en-US" dirty="0"/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" y="2133600"/>
            <a:ext cx="4191000" cy="4724400"/>
          </a:xfrm>
        </p:spPr>
        <p:txBody>
          <a:bodyPr/>
          <a:lstStyle/>
          <a:p>
            <a:pPr marL="406400" lvl="1" indent="-228600"/>
            <a:r>
              <a:rPr lang="en-US" dirty="0">
                <a:latin typeface="Courier New" pitchFamily="49" charset="0"/>
              </a:rPr>
              <a:t>http://csapp.cs.cmu.edu</a:t>
            </a:r>
          </a:p>
          <a:p>
            <a:pPr marL="406400" lvl="1" indent="-228600"/>
            <a:r>
              <a:rPr lang="en-US" dirty="0" smtClean="0"/>
              <a:t>Third edition published 2015</a:t>
            </a:r>
            <a:endParaRPr lang="en-US" dirty="0"/>
          </a:p>
          <a:p>
            <a:pPr marL="406400" lvl="1" indent="-228600"/>
            <a:r>
              <a:rPr lang="en-US" dirty="0"/>
              <a:t>In use </a:t>
            </a:r>
            <a:r>
              <a:rPr lang="en-US" dirty="0" smtClean="0"/>
              <a:t>at 289 institutions worldwide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996" y="332656"/>
            <a:ext cx="4381893" cy="563386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Editions</a:t>
            </a:r>
            <a:br>
              <a:rPr lang="en-US" dirty="0" smtClean="0"/>
            </a:br>
            <a:r>
              <a:rPr lang="en-US" dirty="0" smtClean="0"/>
              <a:t>(No 3</a:t>
            </a:r>
            <a:r>
              <a:rPr lang="en-US" baseline="30000" dirty="0" smtClean="0"/>
              <a:t>rd</a:t>
            </a:r>
            <a:r>
              <a:rPr lang="en-US" dirty="0" smtClean="0"/>
              <a:t> edition yet)</a:t>
            </a:r>
            <a:endParaRPr lang="en-US" dirty="0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776"/>
            <a:ext cx="2914650" cy="4143375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6484" y="54868"/>
            <a:ext cx="3206016" cy="4130216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23828" y="2708920"/>
            <a:ext cx="3028950" cy="3971925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med" len="med"/>
            <a:tailEnd type="none" w="sm" len="sm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Sales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All Editions</a:t>
            </a:r>
          </a:p>
          <a:p>
            <a:pPr lvl="1"/>
            <a:r>
              <a:rPr lang="en-US" dirty="0" smtClean="0"/>
              <a:t>As of 6/30/2015</a:t>
            </a:r>
          </a:p>
          <a:p>
            <a:pPr lvl="1"/>
            <a:r>
              <a:rPr lang="en-US" dirty="0" smtClean="0"/>
              <a:t>175,835 total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575551"/>
              </p:ext>
            </p:extLst>
          </p:nvPr>
        </p:nvGraphicFramePr>
        <p:xfrm>
          <a:off x="2807804" y="1916832"/>
          <a:ext cx="5548280" cy="4160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84672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Worldwide Adoptions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87743" y="6039696"/>
            <a:ext cx="112118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289 total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2700"/>
            <a:ext cx="9144000" cy="429253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501" y="247650"/>
            <a:ext cx="9050274" cy="781050"/>
          </a:xfrm>
        </p:spPr>
        <p:txBody>
          <a:bodyPr/>
          <a:lstStyle/>
          <a:p>
            <a:r>
              <a:rPr lang="en-US" dirty="0" smtClean="0"/>
              <a:t>US Adoptions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81362" y="6251103"/>
            <a:ext cx="112118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176 total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6374"/>
            <a:ext cx="9144000" cy="525093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813" y="271686"/>
            <a:ext cx="8716962" cy="781050"/>
          </a:xfrm>
        </p:spPr>
        <p:txBody>
          <a:bodyPr/>
          <a:lstStyle/>
          <a:p>
            <a:r>
              <a:rPr lang="en-US" dirty="0" smtClean="0"/>
              <a:t>Asian Adoptions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764" y="944724"/>
            <a:ext cx="8820472" cy="53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77137"/>
      </p:ext>
    </p:extLst>
  </p:cSld>
  <p:clrMapOvr>
    <a:masterClrMapping/>
  </p:clrMapOvr>
  <p:transition xmlns:p14="http://schemas.microsoft.com/office/powerpoint/2010/main"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Adoptions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216" y="1162728"/>
            <a:ext cx="5685569" cy="569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01996"/>
      </p:ext>
    </p:extLst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Computer Arithmetic</a:t>
            </a:r>
            <a:br>
              <a:rPr lang="en-US"/>
            </a:br>
            <a:r>
              <a:rPr lang="en-US" sz="3200" i="1"/>
              <a:t>Programmer’s Perspective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257800"/>
            <a:ext cx="8307387" cy="1187450"/>
          </a:xfrm>
        </p:spPr>
        <p:txBody>
          <a:bodyPr/>
          <a:lstStyle/>
          <a:p>
            <a:pPr lvl="1"/>
            <a:r>
              <a:rPr lang="en-US"/>
              <a:t>Numbers are represented using a finite word size</a:t>
            </a:r>
          </a:p>
          <a:p>
            <a:pPr lvl="1"/>
            <a:r>
              <a:rPr lang="en-US"/>
              <a:t>Operations can overflow when values too large</a:t>
            </a:r>
          </a:p>
          <a:p>
            <a:pPr lvl="2"/>
            <a:r>
              <a:rPr lang="en-US"/>
              <a:t>But behavior still has clear, mathematical properties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1828800" y="1371600"/>
            <a:ext cx="4800600" cy="1387475"/>
          </a:xfrm>
          <a:prstGeom prst="rect">
            <a:avLst/>
          </a:prstGeom>
          <a:solidFill>
            <a:srgbClr val="99FFCC"/>
          </a:solidFill>
          <a:ln w="1905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void show_squares()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int x;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for (x = 5; x &lt;= 5000000; x*=10)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printf("x = %d x^2 = %d\n", x, x*x);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}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1752600" y="2895600"/>
            <a:ext cx="5257800" cy="2014538"/>
          </a:xfrm>
          <a:prstGeom prst="rect">
            <a:avLst/>
          </a:prstGeom>
          <a:solidFill>
            <a:srgbClr val="FFFF99"/>
          </a:solidFill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  <a:tabLst>
                <a:tab pos="1543050" algn="r"/>
                <a:tab pos="1828800" algn="l"/>
                <a:tab pos="4343400" algn="r"/>
              </a:tabLst>
            </a:pPr>
            <a:r>
              <a:rPr lang="en-US">
                <a:latin typeface="Courier New" pitchFamily="49" charset="0"/>
              </a:rPr>
              <a:t>x =	5	x</a:t>
            </a:r>
            <a:r>
              <a:rPr lang="en-US" baseline="30000">
                <a:latin typeface="Courier New" pitchFamily="49" charset="0"/>
              </a:rPr>
              <a:t>2</a:t>
            </a:r>
            <a:r>
              <a:rPr lang="en-US">
                <a:latin typeface="Courier New" pitchFamily="49" charset="0"/>
              </a:rPr>
              <a:t> =	25</a:t>
            </a:r>
          </a:p>
          <a:p>
            <a:pPr algn="l">
              <a:lnSpc>
                <a:spcPct val="100000"/>
              </a:lnSpc>
              <a:tabLst>
                <a:tab pos="1543050" algn="r"/>
                <a:tab pos="1828800" algn="l"/>
                <a:tab pos="4343400" algn="r"/>
              </a:tabLst>
            </a:pPr>
            <a:r>
              <a:rPr lang="en-US">
                <a:latin typeface="Courier New" pitchFamily="49" charset="0"/>
              </a:rPr>
              <a:t>x =	50	x</a:t>
            </a:r>
            <a:r>
              <a:rPr lang="en-US" baseline="30000">
                <a:latin typeface="Courier New" pitchFamily="49" charset="0"/>
              </a:rPr>
              <a:t>2</a:t>
            </a:r>
            <a:r>
              <a:rPr lang="en-US">
                <a:latin typeface="Courier New" pitchFamily="49" charset="0"/>
              </a:rPr>
              <a:t> =	2500</a:t>
            </a:r>
          </a:p>
          <a:p>
            <a:pPr algn="l">
              <a:lnSpc>
                <a:spcPct val="100000"/>
              </a:lnSpc>
              <a:tabLst>
                <a:tab pos="1543050" algn="r"/>
                <a:tab pos="1828800" algn="l"/>
                <a:tab pos="4343400" algn="r"/>
              </a:tabLst>
            </a:pPr>
            <a:r>
              <a:rPr lang="en-US">
                <a:latin typeface="Courier New" pitchFamily="49" charset="0"/>
              </a:rPr>
              <a:t>x =	500	x</a:t>
            </a:r>
            <a:r>
              <a:rPr lang="en-US" baseline="30000">
                <a:latin typeface="Courier New" pitchFamily="49" charset="0"/>
              </a:rPr>
              <a:t>2</a:t>
            </a:r>
            <a:r>
              <a:rPr lang="en-US">
                <a:latin typeface="Courier New" pitchFamily="49" charset="0"/>
              </a:rPr>
              <a:t> =	250000</a:t>
            </a:r>
          </a:p>
          <a:p>
            <a:pPr algn="l">
              <a:lnSpc>
                <a:spcPct val="100000"/>
              </a:lnSpc>
              <a:tabLst>
                <a:tab pos="1543050" algn="r"/>
                <a:tab pos="1828800" algn="l"/>
                <a:tab pos="4343400" algn="r"/>
              </a:tabLst>
            </a:pPr>
            <a:r>
              <a:rPr lang="en-US">
                <a:latin typeface="Courier New" pitchFamily="49" charset="0"/>
              </a:rPr>
              <a:t>x =	5000	x</a:t>
            </a:r>
            <a:r>
              <a:rPr lang="en-US" baseline="30000">
                <a:latin typeface="Courier New" pitchFamily="49" charset="0"/>
              </a:rPr>
              <a:t>2</a:t>
            </a:r>
            <a:r>
              <a:rPr lang="en-US">
                <a:latin typeface="Courier New" pitchFamily="49" charset="0"/>
              </a:rPr>
              <a:t> =	25000000</a:t>
            </a:r>
          </a:p>
          <a:p>
            <a:pPr algn="l">
              <a:lnSpc>
                <a:spcPct val="100000"/>
              </a:lnSpc>
              <a:tabLst>
                <a:tab pos="1543050" algn="r"/>
                <a:tab pos="1828800" algn="l"/>
                <a:tab pos="4343400" algn="r"/>
              </a:tabLst>
            </a:pPr>
            <a:r>
              <a:rPr lang="en-US">
                <a:latin typeface="Courier New" pitchFamily="49" charset="0"/>
              </a:rPr>
              <a:t>x =	50000	x</a:t>
            </a:r>
            <a:r>
              <a:rPr lang="en-US" baseline="30000">
                <a:latin typeface="Courier New" pitchFamily="49" charset="0"/>
              </a:rPr>
              <a:t>2</a:t>
            </a:r>
            <a:r>
              <a:rPr lang="en-US">
                <a:latin typeface="Courier New" pitchFamily="49" charset="0"/>
              </a:rPr>
              <a:t> =	</a:t>
            </a:r>
            <a:r>
              <a:rPr lang="en-US">
                <a:solidFill>
                  <a:schemeClr val="accent1"/>
                </a:solidFill>
                <a:latin typeface="Courier New" pitchFamily="49" charset="0"/>
              </a:rPr>
              <a:t>-1794967296</a:t>
            </a:r>
          </a:p>
          <a:p>
            <a:pPr algn="l">
              <a:lnSpc>
                <a:spcPct val="100000"/>
              </a:lnSpc>
              <a:tabLst>
                <a:tab pos="1543050" algn="r"/>
                <a:tab pos="1828800" algn="l"/>
                <a:tab pos="4343400" algn="r"/>
              </a:tabLst>
            </a:pPr>
            <a:r>
              <a:rPr lang="en-US">
                <a:latin typeface="Courier New" pitchFamily="49" charset="0"/>
              </a:rPr>
              <a:t>x =	500000	x</a:t>
            </a:r>
            <a:r>
              <a:rPr lang="en-US" baseline="30000">
                <a:latin typeface="Courier New" pitchFamily="49" charset="0"/>
              </a:rPr>
              <a:t>2</a:t>
            </a:r>
            <a:r>
              <a:rPr lang="en-US">
                <a:latin typeface="Courier New" pitchFamily="49" charset="0"/>
              </a:rPr>
              <a:t> =	</a:t>
            </a:r>
            <a:r>
              <a:rPr lang="en-US">
                <a:solidFill>
                  <a:schemeClr val="accent1"/>
                </a:solidFill>
                <a:latin typeface="Courier New" pitchFamily="49" charset="0"/>
              </a:rPr>
              <a:t>891896832</a:t>
            </a:r>
          </a:p>
          <a:p>
            <a:pPr algn="l">
              <a:lnSpc>
                <a:spcPct val="100000"/>
              </a:lnSpc>
              <a:tabLst>
                <a:tab pos="1543050" algn="r"/>
                <a:tab pos="1828800" algn="l"/>
                <a:tab pos="4343400" algn="r"/>
              </a:tabLst>
            </a:pPr>
            <a:r>
              <a:rPr lang="en-US">
                <a:latin typeface="Courier New" pitchFamily="49" charset="0"/>
              </a:rPr>
              <a:t>x =	5000000	x</a:t>
            </a:r>
            <a:r>
              <a:rPr lang="en-US" baseline="30000">
                <a:latin typeface="Courier New" pitchFamily="49" charset="0"/>
              </a:rPr>
              <a:t>2</a:t>
            </a:r>
            <a:r>
              <a:rPr lang="en-US">
                <a:latin typeface="Courier New" pitchFamily="49" charset="0"/>
              </a:rPr>
              <a:t> =	</a:t>
            </a:r>
            <a:r>
              <a:rPr lang="en-US">
                <a:solidFill>
                  <a:schemeClr val="accent1"/>
                </a:solidFill>
                <a:latin typeface="Courier New" pitchFamily="49" charset="0"/>
              </a:rPr>
              <a:t>-1004630016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autoUpdateAnimBg="0"/>
      <p:bldP spid="134149" grpId="0" animBg="1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CS:APP3e</a:t>
            </a:r>
            <a:endParaRPr lang="en-US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77200" cy="4724400"/>
          </a:xfrm>
        </p:spPr>
        <p:txBody>
          <a:bodyPr/>
          <a:lstStyle/>
          <a:p>
            <a:r>
              <a:rPr lang="en-US" dirty="0"/>
              <a:t>Vital stats:</a:t>
            </a:r>
          </a:p>
          <a:p>
            <a:pPr lvl="1"/>
            <a:r>
              <a:rPr lang="en-US" dirty="0" smtClean="0"/>
              <a:t>12 </a:t>
            </a:r>
            <a:r>
              <a:rPr lang="en-US" dirty="0"/>
              <a:t>chapters</a:t>
            </a:r>
          </a:p>
          <a:p>
            <a:pPr lvl="1"/>
            <a:r>
              <a:rPr lang="en-US" dirty="0" smtClean="0"/>
              <a:t>267 </a:t>
            </a:r>
            <a:r>
              <a:rPr lang="en-US" dirty="0"/>
              <a:t>practice problems (solutions in </a:t>
            </a:r>
            <a:r>
              <a:rPr lang="en-US" dirty="0" smtClean="0"/>
              <a:t>book)</a:t>
            </a:r>
          </a:p>
          <a:p>
            <a:pPr lvl="1"/>
            <a:r>
              <a:rPr lang="en-US" dirty="0" smtClean="0"/>
              <a:t>226 </a:t>
            </a:r>
            <a:r>
              <a:rPr lang="en-US" dirty="0"/>
              <a:t>homework problems (solutions in </a:t>
            </a:r>
            <a:r>
              <a:rPr lang="en-US" dirty="0" smtClean="0"/>
              <a:t>instructor’s manual)</a:t>
            </a:r>
            <a:endParaRPr lang="en-US" dirty="0"/>
          </a:p>
          <a:p>
            <a:pPr lvl="1"/>
            <a:r>
              <a:rPr lang="en-US" dirty="0" smtClean="0"/>
              <a:t>544 </a:t>
            </a:r>
            <a:r>
              <a:rPr lang="en-US" dirty="0"/>
              <a:t>figures, </a:t>
            </a:r>
            <a:r>
              <a:rPr lang="en-US" dirty="0" smtClean="0"/>
              <a:t>342 </a:t>
            </a:r>
            <a:r>
              <a:rPr lang="en-US" dirty="0"/>
              <a:t>line drawings</a:t>
            </a:r>
          </a:p>
          <a:p>
            <a:pPr lvl="1"/>
            <a:r>
              <a:rPr lang="en-US" dirty="0" smtClean="0"/>
              <a:t>Many </a:t>
            </a:r>
            <a:r>
              <a:rPr lang="en-US" dirty="0"/>
              <a:t>C </a:t>
            </a:r>
            <a:r>
              <a:rPr lang="en-US" dirty="0" smtClean="0"/>
              <a:t>&amp; machine </a:t>
            </a:r>
            <a:r>
              <a:rPr lang="en-US" dirty="0"/>
              <a:t>code examples</a:t>
            </a:r>
          </a:p>
          <a:p>
            <a:r>
              <a:rPr lang="en-US" dirty="0"/>
              <a:t>Turn-key course provided with book:</a:t>
            </a:r>
            <a:endParaRPr lang="en-US" dirty="0">
              <a:latin typeface="Courier New" pitchFamily="49" charset="0"/>
            </a:endParaRPr>
          </a:p>
          <a:p>
            <a:pPr lvl="1"/>
            <a:r>
              <a:rPr lang="en-US" dirty="0"/>
              <a:t>Electronic versions of all code examples.</a:t>
            </a:r>
          </a:p>
          <a:p>
            <a:pPr lvl="1"/>
            <a:r>
              <a:rPr lang="en-US" dirty="0" err="1" smtClean="0"/>
              <a:t>Powerpoint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PDF versions of each line drawing</a:t>
            </a:r>
          </a:p>
          <a:p>
            <a:pPr lvl="1"/>
            <a:r>
              <a:rPr lang="en-US" dirty="0"/>
              <a:t>Password-protected Instructors </a:t>
            </a:r>
            <a:r>
              <a:rPr lang="en-US" dirty="0" smtClean="0"/>
              <a:t>Page</a:t>
            </a:r>
          </a:p>
          <a:p>
            <a:pPr lvl="2"/>
            <a:r>
              <a:rPr lang="en-US" dirty="0" smtClean="0"/>
              <a:t>Instructor’s Manual</a:t>
            </a:r>
            <a:endParaRPr lang="en-US" dirty="0"/>
          </a:p>
          <a:p>
            <a:pPr lvl="2"/>
            <a:r>
              <a:rPr lang="en-US" dirty="0" smtClean="0"/>
              <a:t>Lab Infrastructure</a:t>
            </a:r>
            <a:endParaRPr lang="en-US" dirty="0"/>
          </a:p>
          <a:p>
            <a:pPr lvl="2"/>
            <a:r>
              <a:rPr lang="en-US" dirty="0" err="1" smtClean="0"/>
              <a:t>Powerpoint</a:t>
            </a:r>
            <a:r>
              <a:rPr lang="en-US" dirty="0" smtClean="0"/>
              <a:t> </a:t>
            </a:r>
            <a:r>
              <a:rPr lang="en-US" dirty="0"/>
              <a:t>lecture </a:t>
            </a:r>
            <a:r>
              <a:rPr lang="en-US" dirty="0" smtClean="0"/>
              <a:t>notes</a:t>
            </a:r>
            <a:endParaRPr lang="en-US" dirty="0"/>
          </a:p>
          <a:p>
            <a:pPr lvl="2"/>
            <a:r>
              <a:rPr lang="en-US" dirty="0" smtClean="0"/>
              <a:t>Exam </a:t>
            </a:r>
            <a:r>
              <a:rPr lang="en-US" dirty="0"/>
              <a:t>problems.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Coverage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Material Used by ICS at CMU</a:t>
            </a:r>
          </a:p>
          <a:p>
            <a:pPr lvl="1"/>
            <a:r>
              <a:rPr lang="en-US" dirty="0"/>
              <a:t>Pulls together material previously covered by multiple textbooks, system programming references, and man pages</a:t>
            </a:r>
          </a:p>
          <a:p>
            <a:r>
              <a:rPr lang="en-US" dirty="0"/>
              <a:t>Greater Depth on Some Topics</a:t>
            </a:r>
          </a:p>
          <a:p>
            <a:pPr lvl="1"/>
            <a:r>
              <a:rPr lang="en-US" dirty="0" smtClean="0"/>
              <a:t>Dynamic </a:t>
            </a:r>
            <a:r>
              <a:rPr lang="en-US" dirty="0"/>
              <a:t>linking</a:t>
            </a:r>
          </a:p>
          <a:p>
            <a:pPr lvl="1"/>
            <a:r>
              <a:rPr lang="en-US" dirty="0" smtClean="0"/>
              <a:t>I/O multiplexing</a:t>
            </a:r>
            <a:endParaRPr lang="en-US" dirty="0"/>
          </a:p>
          <a:p>
            <a:r>
              <a:rPr lang="en-US" dirty="0"/>
              <a:t>Additional Topic</a:t>
            </a:r>
          </a:p>
          <a:p>
            <a:pPr lvl="1"/>
            <a:r>
              <a:rPr lang="en-US" dirty="0"/>
              <a:t>Computer Architecture</a:t>
            </a:r>
          </a:p>
          <a:p>
            <a:pPr lvl="1"/>
            <a:r>
              <a:rPr lang="en-US" dirty="0"/>
              <a:t>Added to cover all topics in “Computer Organization” course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4891087" cy="5224462"/>
          </a:xfrm>
        </p:spPr>
        <p:txBody>
          <a:bodyPr/>
          <a:lstStyle/>
          <a:p>
            <a:r>
              <a:rPr lang="en-US" sz="2000" dirty="0"/>
              <a:t>Material</a:t>
            </a:r>
          </a:p>
          <a:p>
            <a:pPr lvl="1"/>
            <a:r>
              <a:rPr lang="en-US" sz="1800" dirty="0" smtClean="0"/>
              <a:t>Y86-64 </a:t>
            </a:r>
            <a:r>
              <a:rPr lang="en-US" sz="1800" dirty="0"/>
              <a:t>instruction set</a:t>
            </a:r>
          </a:p>
          <a:p>
            <a:pPr lvl="2"/>
            <a:r>
              <a:rPr lang="en-US" sz="1600" dirty="0"/>
              <a:t>Simplified/reduced </a:t>
            </a:r>
            <a:r>
              <a:rPr lang="en-US" sz="1600" dirty="0" smtClean="0"/>
              <a:t>x86-64</a:t>
            </a:r>
            <a:endParaRPr lang="en-US" sz="1600" dirty="0"/>
          </a:p>
          <a:p>
            <a:pPr lvl="1"/>
            <a:r>
              <a:rPr lang="en-US" sz="1800" dirty="0"/>
              <a:t>Implementations</a:t>
            </a:r>
          </a:p>
          <a:p>
            <a:pPr lvl="2"/>
            <a:r>
              <a:rPr lang="en-US" sz="1600" dirty="0"/>
              <a:t>Sequential</a:t>
            </a:r>
          </a:p>
          <a:p>
            <a:pPr lvl="2"/>
            <a:r>
              <a:rPr lang="en-US" sz="1600" dirty="0"/>
              <a:t>5-stage pipeline</a:t>
            </a:r>
          </a:p>
          <a:p>
            <a:r>
              <a:rPr lang="en-US" sz="2000" dirty="0"/>
              <a:t>Presentation</a:t>
            </a:r>
          </a:p>
          <a:p>
            <a:pPr lvl="1"/>
            <a:r>
              <a:rPr lang="en-US" sz="1800" dirty="0"/>
              <a:t>Simple hardware description language to describe control logic</a:t>
            </a:r>
          </a:p>
          <a:p>
            <a:pPr lvl="1"/>
            <a:r>
              <a:rPr lang="en-US" sz="1800" dirty="0" smtClean="0"/>
              <a:t>Automatic translation to simulator and to Verilog</a:t>
            </a:r>
            <a:endParaRPr lang="en-US" sz="1800" dirty="0"/>
          </a:p>
          <a:p>
            <a:r>
              <a:rPr lang="en-US" sz="2000" dirty="0"/>
              <a:t>Labs</a:t>
            </a:r>
          </a:p>
          <a:p>
            <a:pPr lvl="1"/>
            <a:r>
              <a:rPr lang="en-US" sz="1800" dirty="0"/>
              <a:t>Modify / extend processor design</a:t>
            </a:r>
          </a:p>
          <a:p>
            <a:pPr lvl="2"/>
            <a:r>
              <a:rPr lang="en-US" sz="1600" dirty="0"/>
              <a:t>New instructions</a:t>
            </a:r>
          </a:p>
          <a:p>
            <a:pPr lvl="2"/>
            <a:r>
              <a:rPr lang="en-US" sz="1600" dirty="0"/>
              <a:t>Change branch prediction policy</a:t>
            </a:r>
          </a:p>
          <a:p>
            <a:pPr lvl="1"/>
            <a:r>
              <a:rPr lang="en-US" sz="1800" dirty="0" smtClean="0"/>
              <a:t>Optimize application + processor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584684"/>
            <a:ext cx="4031940" cy="565391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Asides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Supplementary material via web</a:t>
            </a:r>
          </a:p>
          <a:p>
            <a:pPr lvl="1"/>
            <a:r>
              <a:rPr lang="en-US" dirty="0" smtClean="0"/>
              <a:t>Topics either more advanced or more arcane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Boolean algebra &amp; Boolean rings</a:t>
            </a:r>
          </a:p>
          <a:p>
            <a:pPr lvl="1"/>
            <a:r>
              <a:rPr lang="en-US" dirty="0" smtClean="0"/>
              <a:t>IA32 programming</a:t>
            </a:r>
          </a:p>
          <a:p>
            <a:pPr lvl="1"/>
            <a:r>
              <a:rPr lang="en-US" dirty="0" smtClean="0"/>
              <a:t>Combining assembly &amp; C code</a:t>
            </a:r>
          </a:p>
          <a:p>
            <a:pPr lvl="1"/>
            <a:r>
              <a:rPr lang="en-US" dirty="0" smtClean="0"/>
              <a:t>Processor design in Verilog</a:t>
            </a:r>
          </a:p>
          <a:p>
            <a:pPr lvl="1"/>
            <a:r>
              <a:rPr lang="en-US" dirty="0" smtClean="0"/>
              <a:t>Using SIMD instructions</a:t>
            </a:r>
          </a:p>
          <a:p>
            <a:pPr lvl="1"/>
            <a:r>
              <a:rPr lang="en-US" dirty="0" smtClean="0"/>
              <a:t>Memory blocking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Courses Based on CS:APP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371600" algn="l"/>
              </a:tabLst>
            </a:pPr>
            <a:r>
              <a:rPr lang="en-US"/>
              <a:t>Computer Organization</a:t>
            </a:r>
          </a:p>
          <a:p>
            <a:pPr marL="1373188" lvl="1" indent="-874713">
              <a:buFont typeface="Wingdings" pitchFamily="2" charset="2"/>
              <a:buNone/>
              <a:tabLst>
                <a:tab pos="1371600" algn="l"/>
              </a:tabLst>
            </a:pPr>
            <a:r>
              <a:rPr lang="en-US">
                <a:solidFill>
                  <a:schemeClr val="accent1"/>
                </a:solidFill>
              </a:rPr>
              <a:t>ORG</a:t>
            </a:r>
            <a:r>
              <a:rPr lang="en-US"/>
              <a:t>	Topics in conventional computer organization course, but with a different flavor</a:t>
            </a:r>
          </a:p>
          <a:p>
            <a:pPr marL="1373188" lvl="1" indent="-874713">
              <a:buFont typeface="Wingdings" pitchFamily="2" charset="2"/>
              <a:buNone/>
              <a:tabLst>
                <a:tab pos="1371600" algn="l"/>
              </a:tabLst>
            </a:pPr>
            <a:r>
              <a:rPr lang="en-US">
                <a:solidFill>
                  <a:schemeClr val="accent1"/>
                </a:solidFill>
              </a:rPr>
              <a:t>ORG+</a:t>
            </a:r>
            <a:r>
              <a:rPr lang="en-US"/>
              <a:t>	Extends computer organization to provide more emphasis on helping students become better application programmers</a:t>
            </a:r>
          </a:p>
          <a:p>
            <a:pPr>
              <a:tabLst>
                <a:tab pos="1371600" algn="l"/>
              </a:tabLst>
            </a:pPr>
            <a:r>
              <a:rPr lang="en-US"/>
              <a:t>Introduction to Computer Systems</a:t>
            </a:r>
          </a:p>
          <a:p>
            <a:pPr marL="1373188" lvl="1" indent="-874713">
              <a:buFont typeface="Wingdings" pitchFamily="2" charset="2"/>
              <a:buNone/>
              <a:tabLst>
                <a:tab pos="1371600" algn="l"/>
              </a:tabLst>
            </a:pPr>
            <a:r>
              <a:rPr lang="en-US">
                <a:solidFill>
                  <a:schemeClr val="accent1"/>
                </a:solidFill>
              </a:rPr>
              <a:t>ICS</a:t>
            </a:r>
            <a:r>
              <a:rPr lang="en-US"/>
              <a:t>	Create enlightened programmers who understand enough about processor/OS/compilers to be effective</a:t>
            </a:r>
          </a:p>
          <a:p>
            <a:pPr marL="1373188" lvl="1" indent="-874713">
              <a:buFont typeface="Wingdings" pitchFamily="2" charset="2"/>
              <a:buNone/>
              <a:tabLst>
                <a:tab pos="1371600" algn="l"/>
              </a:tabLst>
            </a:pPr>
            <a:r>
              <a:rPr lang="en-US">
                <a:solidFill>
                  <a:schemeClr val="accent1"/>
                </a:solidFill>
              </a:rPr>
              <a:t>ICS+</a:t>
            </a:r>
            <a:r>
              <a:rPr lang="en-US"/>
              <a:t>	What we teach at CMU.  More coverage of systems software</a:t>
            </a:r>
          </a:p>
          <a:p>
            <a:pPr>
              <a:tabLst>
                <a:tab pos="1371600" algn="l"/>
              </a:tabLst>
            </a:pPr>
            <a:r>
              <a:rPr lang="en-US"/>
              <a:t>Systems Programming</a:t>
            </a:r>
          </a:p>
          <a:p>
            <a:pPr marL="1373188" lvl="1" indent="-874713">
              <a:buFont typeface="Wingdings" pitchFamily="2" charset="2"/>
              <a:buNone/>
              <a:tabLst>
                <a:tab pos="1371600" algn="l"/>
              </a:tabLst>
            </a:pPr>
            <a:r>
              <a:rPr lang="en-US">
                <a:solidFill>
                  <a:schemeClr val="accent1"/>
                </a:solidFill>
              </a:rPr>
              <a:t>SP</a:t>
            </a:r>
            <a:r>
              <a:rPr lang="en-US"/>
              <a:t>	Prepare students to become competent system programmers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Courses Based on CS:APP</a:t>
            </a:r>
          </a:p>
        </p:txBody>
      </p:sp>
      <p:graphicFrame>
        <p:nvGraphicFramePr>
          <p:cNvPr id="128285" name="Group 285"/>
          <p:cNvGraphicFramePr>
            <a:graphicFrameLocks noGrp="1"/>
          </p:cNvGraphicFramePr>
          <p:nvPr>
            <p:ph type="tbl" idx="1"/>
          </p:nvPr>
        </p:nvGraphicFramePr>
        <p:xfrm>
          <a:off x="722313" y="990600"/>
          <a:ext cx="7697787" cy="4527804"/>
        </p:xfrm>
        <a:graphic>
          <a:graphicData uri="http://schemas.openxmlformats.org/drawingml/2006/table">
            <a:tbl>
              <a:tblPr/>
              <a:tblGrid>
                <a:gridCol w="914400"/>
                <a:gridCol w="2863850"/>
                <a:gridCol w="784225"/>
                <a:gridCol w="782637"/>
                <a:gridCol w="784225"/>
                <a:gridCol w="784225"/>
                <a:gridCol w="784225"/>
              </a:tblGrid>
              <a:tr h="32226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Chapter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Topic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Course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8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ORG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ORG+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ICS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ICS+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Introduction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Data representations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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Machine language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Processor architecture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Code optimization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Memory hierarchy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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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Linking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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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Exceptional control flow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Virtual memory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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System-level I/O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Concurrent programming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</a:rPr>
                        <a:t>Network programming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Helvetica" pitchFamily="34" charset="0"/>
                          <a:sym typeface="Wingdings 2" pitchFamily="18" charset="2"/>
                        </a:rPr>
                        <a:t>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8286" name="Text Box 286"/>
          <p:cNvSpPr txBox="1">
            <a:spLocks noChangeArrowheads="1"/>
          </p:cNvSpPr>
          <p:nvPr/>
        </p:nvSpPr>
        <p:spPr bwMode="auto">
          <a:xfrm>
            <a:off x="1711325" y="5926138"/>
            <a:ext cx="5721350" cy="339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>
              <a:tabLst>
                <a:tab pos="400050" algn="l"/>
                <a:tab pos="3086100" algn="l"/>
                <a:tab pos="3486150" algn="l"/>
              </a:tabLst>
            </a:pPr>
            <a:r>
              <a:rPr lang="en-US" sz="16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2" pitchFamily="18" charset="2"/>
              </a:rPr>
              <a:t></a:t>
            </a:r>
            <a:r>
              <a:rPr lang="en-US"/>
              <a:t>	Partial Coverage	 </a:t>
            </a:r>
            <a:r>
              <a:rPr lang="en-US" sz="16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2" pitchFamily="18" charset="2"/>
              </a:rPr>
              <a:t></a:t>
            </a:r>
            <a:r>
              <a:rPr lang="en-US"/>
              <a:t> 	Complete Coverage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ICS Has Proved Its Success</a:t>
            </a:r>
          </a:p>
          <a:p>
            <a:pPr lvl="1"/>
            <a:r>
              <a:rPr lang="en-US" dirty="0" smtClean="0"/>
              <a:t>Thousands of students at CMU over 13 years</a:t>
            </a:r>
          </a:p>
          <a:p>
            <a:pPr lvl="1"/>
            <a:r>
              <a:rPr lang="en-US" dirty="0" smtClean="0"/>
              <a:t>Positive feedback from alumni</a:t>
            </a:r>
          </a:p>
          <a:p>
            <a:pPr lvl="1"/>
            <a:r>
              <a:rPr lang="en-US" dirty="0" smtClean="0"/>
              <a:t>Positive feedback from systems course instructors</a:t>
            </a:r>
          </a:p>
          <a:p>
            <a:r>
              <a:rPr lang="en-US" dirty="0" smtClean="0"/>
              <a:t>CS:APP is International Success</a:t>
            </a:r>
          </a:p>
          <a:p>
            <a:pPr lvl="1"/>
            <a:r>
              <a:rPr lang="en-US" dirty="0" smtClean="0"/>
              <a:t>Supports variety of course styles</a:t>
            </a:r>
          </a:p>
          <a:p>
            <a:pPr lvl="1"/>
            <a:r>
              <a:rPr lang="en-US" dirty="0" smtClean="0"/>
              <a:t>Many purchases for self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929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System</a:t>
            </a:r>
            <a:br>
              <a:rPr lang="en-US"/>
            </a:br>
            <a:r>
              <a:rPr lang="en-US" sz="3200" i="1"/>
              <a:t>Builder’s Perspective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Builder’s Perspective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pPr lvl="1"/>
            <a:r>
              <a:rPr lang="en-US"/>
              <a:t>Must make many difficult design decisions</a:t>
            </a:r>
          </a:p>
          <a:p>
            <a:pPr lvl="1"/>
            <a:r>
              <a:rPr lang="en-US"/>
              <a:t>Complex tradeoffs and interactions between components</a:t>
            </a:r>
          </a:p>
        </p:txBody>
      </p:sp>
      <p:grpSp>
        <p:nvGrpSpPr>
          <p:cNvPr id="135172" name="Group 4"/>
          <p:cNvGrpSpPr>
            <a:grpSpLocks/>
          </p:cNvGrpSpPr>
          <p:nvPr/>
        </p:nvGrpSpPr>
        <p:grpSpPr bwMode="auto">
          <a:xfrm>
            <a:off x="838200" y="2743200"/>
            <a:ext cx="7391400" cy="1571625"/>
            <a:chOff x="720" y="1248"/>
            <a:chExt cx="4656" cy="990"/>
          </a:xfrm>
        </p:grpSpPr>
        <p:sp>
          <p:nvSpPr>
            <p:cNvPr id="135173" name="Rectangle 5"/>
            <p:cNvSpPr>
              <a:spLocks noChangeArrowheads="1"/>
            </p:cNvSpPr>
            <p:nvPr/>
          </p:nvSpPr>
          <p:spPr bwMode="auto">
            <a:xfrm>
              <a:off x="720" y="1278"/>
              <a:ext cx="1632" cy="864"/>
            </a:xfrm>
            <a:prstGeom prst="rect">
              <a:avLst/>
            </a:prstGeom>
            <a:solidFill>
              <a:srgbClr val="99FFCC"/>
            </a:solidFill>
            <a:ln w="12700" cap="rnd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74" name="Rectangle 6"/>
            <p:cNvSpPr>
              <a:spLocks noChangeArrowheads="1"/>
            </p:cNvSpPr>
            <p:nvPr/>
          </p:nvSpPr>
          <p:spPr bwMode="auto">
            <a:xfrm>
              <a:off x="3531" y="1248"/>
              <a:ext cx="607" cy="990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pPr defTabSz="585788">
                <a:lnSpc>
                  <a:spcPct val="100000"/>
                </a:lnSpc>
              </a:pPr>
              <a:r>
                <a:rPr lang="en-US" sz="1600" b="0"/>
                <a:t>Main</a:t>
              </a:r>
            </a:p>
            <a:p>
              <a:pPr defTabSz="585788">
                <a:lnSpc>
                  <a:spcPct val="100000"/>
                </a:lnSpc>
              </a:pPr>
              <a:r>
                <a:rPr lang="en-US" sz="1600" b="0"/>
                <a:t>memory</a:t>
              </a:r>
            </a:p>
          </p:txBody>
        </p:sp>
        <p:sp>
          <p:nvSpPr>
            <p:cNvPr id="135175" name="Oval 7"/>
            <p:cNvSpPr>
              <a:spLocks noChangeArrowheads="1"/>
            </p:cNvSpPr>
            <p:nvPr/>
          </p:nvSpPr>
          <p:spPr bwMode="auto">
            <a:xfrm>
              <a:off x="4539" y="1574"/>
              <a:ext cx="837" cy="3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pPr defTabSz="585788">
                <a:lnSpc>
                  <a:spcPct val="100000"/>
                </a:lnSpc>
              </a:pPr>
              <a:r>
                <a:rPr lang="en-US" sz="1600" b="0"/>
                <a:t>Disk</a:t>
              </a:r>
            </a:p>
          </p:txBody>
        </p:sp>
        <p:sp>
          <p:nvSpPr>
            <p:cNvPr id="135176" name="Rectangle 8"/>
            <p:cNvSpPr>
              <a:spLocks noChangeArrowheads="1"/>
            </p:cNvSpPr>
            <p:nvPr/>
          </p:nvSpPr>
          <p:spPr bwMode="auto">
            <a:xfrm>
              <a:off x="1536" y="1776"/>
              <a:ext cx="710" cy="235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pPr defTabSz="585788">
                <a:lnSpc>
                  <a:spcPct val="100000"/>
                </a:lnSpc>
              </a:pPr>
              <a:r>
                <a:rPr lang="en-US" sz="1600" b="0"/>
                <a:t>L1 i-cache</a:t>
              </a:r>
            </a:p>
          </p:txBody>
        </p:sp>
        <p:sp>
          <p:nvSpPr>
            <p:cNvPr id="135177" name="Rectangle 9"/>
            <p:cNvSpPr>
              <a:spLocks noChangeArrowheads="1"/>
            </p:cNvSpPr>
            <p:nvPr/>
          </p:nvSpPr>
          <p:spPr bwMode="auto">
            <a:xfrm>
              <a:off x="1536" y="1440"/>
              <a:ext cx="710" cy="235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pPr defTabSz="585788">
                <a:lnSpc>
                  <a:spcPct val="100000"/>
                </a:lnSpc>
              </a:pPr>
              <a:r>
                <a:rPr lang="en-US" sz="1600" b="0"/>
                <a:t>L1 d-cache</a:t>
              </a:r>
            </a:p>
          </p:txBody>
        </p:sp>
        <p:sp>
          <p:nvSpPr>
            <p:cNvPr id="135178" name="Line 10"/>
            <p:cNvSpPr>
              <a:spLocks noChangeShapeType="1"/>
            </p:cNvSpPr>
            <p:nvPr/>
          </p:nvSpPr>
          <p:spPr bwMode="auto">
            <a:xfrm>
              <a:off x="1153" y="1580"/>
              <a:ext cx="3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79" name="Rectangle 11"/>
            <p:cNvSpPr>
              <a:spLocks noChangeArrowheads="1"/>
            </p:cNvSpPr>
            <p:nvPr/>
          </p:nvSpPr>
          <p:spPr bwMode="auto">
            <a:xfrm>
              <a:off x="768" y="1516"/>
              <a:ext cx="410" cy="159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pPr defTabSz="585788">
                <a:lnSpc>
                  <a:spcPct val="100000"/>
                </a:lnSpc>
              </a:pPr>
              <a:r>
                <a:rPr lang="en-US" sz="1600" b="0"/>
                <a:t>Regs</a:t>
              </a:r>
            </a:p>
          </p:txBody>
        </p:sp>
        <p:sp>
          <p:nvSpPr>
            <p:cNvPr id="135180" name="Rectangle 12"/>
            <p:cNvSpPr>
              <a:spLocks noChangeArrowheads="1"/>
            </p:cNvSpPr>
            <p:nvPr/>
          </p:nvSpPr>
          <p:spPr bwMode="auto">
            <a:xfrm>
              <a:off x="2640" y="1440"/>
              <a:ext cx="505" cy="606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73025" tIns="36512" rIns="73025" bIns="36512" anchor="ctr"/>
            <a:lstStyle/>
            <a:p>
              <a:pPr defTabSz="585788">
                <a:lnSpc>
                  <a:spcPct val="100000"/>
                </a:lnSpc>
              </a:pPr>
              <a:r>
                <a:rPr lang="en-US" sz="1600" b="0"/>
                <a:t>L2 </a:t>
              </a:r>
            </a:p>
            <a:p>
              <a:pPr defTabSz="585788">
                <a:lnSpc>
                  <a:spcPct val="100000"/>
                </a:lnSpc>
              </a:pPr>
              <a:r>
                <a:rPr lang="en-US" sz="1600" b="0"/>
                <a:t>unified</a:t>
              </a:r>
            </a:p>
            <a:p>
              <a:pPr defTabSz="585788">
                <a:lnSpc>
                  <a:spcPct val="100000"/>
                </a:lnSpc>
              </a:pPr>
              <a:r>
                <a:rPr lang="en-US" sz="1600" b="0"/>
                <a:t>cache</a:t>
              </a:r>
            </a:p>
          </p:txBody>
        </p:sp>
        <p:sp>
          <p:nvSpPr>
            <p:cNvPr id="135181" name="Line 13"/>
            <p:cNvSpPr>
              <a:spLocks noChangeShapeType="1"/>
            </p:cNvSpPr>
            <p:nvPr/>
          </p:nvSpPr>
          <p:spPr bwMode="auto">
            <a:xfrm>
              <a:off x="2253" y="1572"/>
              <a:ext cx="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2" name="Line 14"/>
            <p:cNvSpPr>
              <a:spLocks noChangeShapeType="1"/>
            </p:cNvSpPr>
            <p:nvPr/>
          </p:nvSpPr>
          <p:spPr bwMode="auto">
            <a:xfrm>
              <a:off x="2253" y="1924"/>
              <a:ext cx="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3" name="Line 15"/>
            <p:cNvSpPr>
              <a:spLocks noChangeShapeType="1"/>
            </p:cNvSpPr>
            <p:nvPr/>
          </p:nvSpPr>
          <p:spPr bwMode="auto">
            <a:xfrm>
              <a:off x="3147" y="1758"/>
              <a:ext cx="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4" name="Line 16"/>
            <p:cNvSpPr>
              <a:spLocks noChangeShapeType="1"/>
            </p:cNvSpPr>
            <p:nvPr/>
          </p:nvSpPr>
          <p:spPr bwMode="auto">
            <a:xfrm>
              <a:off x="4139" y="1759"/>
              <a:ext cx="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85" name="Rectangle 17"/>
            <p:cNvSpPr>
              <a:spLocks noChangeArrowheads="1"/>
            </p:cNvSpPr>
            <p:nvPr/>
          </p:nvSpPr>
          <p:spPr bwMode="auto">
            <a:xfrm>
              <a:off x="816" y="1728"/>
              <a:ext cx="45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000" b="0"/>
                <a:t>CPU</a:t>
              </a:r>
            </a:p>
          </p:txBody>
        </p:sp>
      </p:grpSp>
      <p:sp>
        <p:nvSpPr>
          <p:cNvPr id="135186" name="AutoShape 18"/>
          <p:cNvSpPr>
            <a:spLocks noChangeArrowheads="1"/>
          </p:cNvSpPr>
          <p:nvPr/>
        </p:nvSpPr>
        <p:spPr bwMode="auto">
          <a:xfrm>
            <a:off x="2895600" y="1981200"/>
            <a:ext cx="1143000" cy="762000"/>
          </a:xfrm>
          <a:prstGeom prst="wedgeRoundRectCallout">
            <a:avLst>
              <a:gd name="adj1" fmla="val -23750"/>
              <a:gd name="adj2" fmla="val 80000"/>
              <a:gd name="adj3" fmla="val 16667"/>
            </a:avLst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/>
          <a:lstStyle/>
          <a:p>
            <a:r>
              <a:rPr lang="en-US" sz="1400"/>
              <a:t>Write through or write back?</a:t>
            </a:r>
          </a:p>
        </p:txBody>
      </p:sp>
      <p:sp>
        <p:nvSpPr>
          <p:cNvPr id="135187" name="AutoShape 19"/>
          <p:cNvSpPr>
            <a:spLocks noChangeArrowheads="1"/>
          </p:cNvSpPr>
          <p:nvPr/>
        </p:nvSpPr>
        <p:spPr bwMode="auto">
          <a:xfrm>
            <a:off x="5029200" y="1752600"/>
            <a:ext cx="1143000" cy="762000"/>
          </a:xfrm>
          <a:prstGeom prst="wedgeRoundRectCallout">
            <a:avLst>
              <a:gd name="adj1" fmla="val -123750"/>
              <a:gd name="adj2" fmla="val 120000"/>
              <a:gd name="adj3" fmla="val 16667"/>
            </a:avLst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/>
          <a:lstStyle/>
          <a:p>
            <a:r>
              <a:rPr lang="en-US" sz="1400"/>
              <a:t>Direct mapped or set indexed?</a:t>
            </a:r>
          </a:p>
        </p:txBody>
      </p:sp>
      <p:sp>
        <p:nvSpPr>
          <p:cNvPr id="135188" name="AutoShape 20"/>
          <p:cNvSpPr>
            <a:spLocks noChangeArrowheads="1"/>
          </p:cNvSpPr>
          <p:nvPr/>
        </p:nvSpPr>
        <p:spPr bwMode="auto">
          <a:xfrm>
            <a:off x="3352800" y="4343400"/>
            <a:ext cx="1143000" cy="762000"/>
          </a:xfrm>
          <a:prstGeom prst="wedgeRoundRectCallout">
            <a:avLst>
              <a:gd name="adj1" fmla="val 44583"/>
              <a:gd name="adj2" fmla="val -101250"/>
              <a:gd name="adj3" fmla="val 16667"/>
            </a:avLst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/>
          <a:lstStyle/>
          <a:p>
            <a:r>
              <a:rPr lang="en-US" sz="1400"/>
              <a:t>How many lines?</a:t>
            </a:r>
          </a:p>
        </p:txBody>
      </p:sp>
      <p:sp>
        <p:nvSpPr>
          <p:cNvPr id="135189" name="AutoShape 21"/>
          <p:cNvSpPr>
            <a:spLocks noChangeArrowheads="1"/>
          </p:cNvSpPr>
          <p:nvPr/>
        </p:nvSpPr>
        <p:spPr bwMode="auto">
          <a:xfrm>
            <a:off x="6096000" y="4343400"/>
            <a:ext cx="1143000" cy="762000"/>
          </a:xfrm>
          <a:prstGeom prst="wedgeRoundRectCallout">
            <a:avLst>
              <a:gd name="adj1" fmla="val -171250"/>
              <a:gd name="adj2" fmla="val -112500"/>
              <a:gd name="adj3" fmla="val 16667"/>
            </a:avLst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/>
          <a:lstStyle/>
          <a:p>
            <a:r>
              <a:rPr lang="en-US" sz="1400"/>
              <a:t>Virtual or physical indexing?</a:t>
            </a:r>
          </a:p>
        </p:txBody>
      </p:sp>
      <p:sp>
        <p:nvSpPr>
          <p:cNvPr id="135190" name="AutoShape 22"/>
          <p:cNvSpPr>
            <a:spLocks noChangeArrowheads="1"/>
          </p:cNvSpPr>
          <p:nvPr/>
        </p:nvSpPr>
        <p:spPr bwMode="auto">
          <a:xfrm>
            <a:off x="7239000" y="1676400"/>
            <a:ext cx="1676400" cy="762000"/>
          </a:xfrm>
          <a:prstGeom prst="wedgeRoundRectCallout">
            <a:avLst>
              <a:gd name="adj1" fmla="val -108806"/>
              <a:gd name="adj2" fmla="val 115000"/>
              <a:gd name="adj3" fmla="val 16667"/>
            </a:avLst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/>
          <a:lstStyle/>
          <a:p>
            <a:r>
              <a:rPr lang="en-US" sz="1400"/>
              <a:t>Synchronous</a:t>
            </a:r>
          </a:p>
          <a:p>
            <a:r>
              <a:rPr lang="en-US" sz="1400"/>
              <a:t>or</a:t>
            </a:r>
          </a:p>
          <a:p>
            <a:r>
              <a:rPr lang="en-US" sz="1400"/>
              <a:t>asynchronous?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6" grpId="0" animBg="1" autoUpdateAnimBg="0"/>
      <p:bldP spid="135187" grpId="0" animBg="1" autoUpdateAnimBg="0"/>
      <p:bldP spid="135188" grpId="0" animBg="1" autoUpdateAnimBg="0"/>
      <p:bldP spid="135189" grpId="0" animBg="1" autoUpdateAnimBg="0"/>
      <p:bldP spid="135190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System</a:t>
            </a:r>
            <a:br>
              <a:rPr lang="en-US"/>
            </a:br>
            <a:r>
              <a:rPr lang="en-US" sz="3200" i="1"/>
              <a:t>Programmer’s Perspective</a:t>
            </a:r>
          </a:p>
        </p:txBody>
      </p:sp>
      <p:sp>
        <p:nvSpPr>
          <p:cNvPr id="1361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90513" y="4648200"/>
            <a:ext cx="8307387" cy="1797050"/>
          </a:xfrm>
        </p:spPr>
        <p:txBody>
          <a:bodyPr/>
          <a:lstStyle/>
          <a:p>
            <a:pPr lvl="1"/>
            <a:r>
              <a:rPr lang="en-US"/>
              <a:t>Hierarchical memory organization</a:t>
            </a:r>
          </a:p>
          <a:p>
            <a:pPr lvl="1"/>
            <a:r>
              <a:rPr lang="en-US"/>
              <a:t>Performance depends on access patterns</a:t>
            </a:r>
          </a:p>
          <a:p>
            <a:pPr lvl="2"/>
            <a:r>
              <a:rPr lang="en-US"/>
              <a:t>Including how step through multi-dimensional array</a:t>
            </a:r>
          </a:p>
        </p:txBody>
      </p:sp>
      <p:sp>
        <p:nvSpPr>
          <p:cNvPr id="136196" name="Text Box 1028"/>
          <p:cNvSpPr txBox="1">
            <a:spLocks noChangeArrowheads="1"/>
          </p:cNvSpPr>
          <p:nvPr/>
        </p:nvSpPr>
        <p:spPr bwMode="auto">
          <a:xfrm>
            <a:off x="5029200" y="1295400"/>
            <a:ext cx="3657600" cy="181292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void copyji(int src[2048][2048],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        int dst[2048][2048])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int i,j;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for (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j</a:t>
            </a:r>
            <a:r>
              <a:rPr lang="en-US" sz="1400">
                <a:latin typeface="Courier New" pitchFamily="49" charset="0"/>
              </a:rPr>
              <a:t> = 0; 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j</a:t>
            </a:r>
            <a:r>
              <a:rPr lang="en-US" sz="1400">
                <a:latin typeface="Courier New" pitchFamily="49" charset="0"/>
              </a:rPr>
              <a:t> &lt; 2048; 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j</a:t>
            </a:r>
            <a:r>
              <a:rPr lang="en-US" sz="140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for (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i</a:t>
            </a:r>
            <a:r>
              <a:rPr lang="en-US" sz="1400">
                <a:latin typeface="Courier New" pitchFamily="49" charset="0"/>
              </a:rPr>
              <a:t> = 0; 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i</a:t>
            </a:r>
            <a:r>
              <a:rPr lang="en-US" sz="1400">
                <a:latin typeface="Courier New" pitchFamily="49" charset="0"/>
              </a:rPr>
              <a:t> &lt; 2048; 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i</a:t>
            </a:r>
            <a:r>
              <a:rPr lang="en-US" sz="140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  dst[i][j] = src[i][j];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}</a:t>
            </a:r>
          </a:p>
        </p:txBody>
      </p:sp>
      <p:sp>
        <p:nvSpPr>
          <p:cNvPr id="136197" name="Text Box 1029"/>
          <p:cNvSpPr txBox="1">
            <a:spLocks noChangeArrowheads="1"/>
          </p:cNvSpPr>
          <p:nvPr/>
        </p:nvSpPr>
        <p:spPr bwMode="auto">
          <a:xfrm>
            <a:off x="533400" y="1295400"/>
            <a:ext cx="3657600" cy="181292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void copyij(int src[2048][2048],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        int dst[2048][2048])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int i,j;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for (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i</a:t>
            </a:r>
            <a:r>
              <a:rPr lang="en-US" sz="1400">
                <a:latin typeface="Courier New" pitchFamily="49" charset="0"/>
              </a:rPr>
              <a:t> = 0; 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i</a:t>
            </a:r>
            <a:r>
              <a:rPr lang="en-US" sz="1400">
                <a:latin typeface="Courier New" pitchFamily="49" charset="0"/>
              </a:rPr>
              <a:t> &lt; 2048; 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i</a:t>
            </a:r>
            <a:r>
              <a:rPr lang="en-US" sz="140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for (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j</a:t>
            </a:r>
            <a:r>
              <a:rPr lang="en-US" sz="1400">
                <a:latin typeface="Courier New" pitchFamily="49" charset="0"/>
              </a:rPr>
              <a:t> = 0; 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j</a:t>
            </a:r>
            <a:r>
              <a:rPr lang="en-US" sz="1400">
                <a:latin typeface="Courier New" pitchFamily="49" charset="0"/>
              </a:rPr>
              <a:t> &lt; 2048; </a:t>
            </a:r>
            <a:r>
              <a:rPr lang="en-US" sz="1400">
                <a:solidFill>
                  <a:schemeClr val="accent1"/>
                </a:solidFill>
                <a:latin typeface="Courier New" pitchFamily="49" charset="0"/>
              </a:rPr>
              <a:t>j</a:t>
            </a:r>
            <a:r>
              <a:rPr lang="en-US" sz="140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      dst[i][j] = src[i][j];</a:t>
            </a:r>
          </a:p>
          <a:p>
            <a:pPr algn="l">
              <a:lnSpc>
                <a:spcPct val="100000"/>
              </a:lnSpc>
            </a:pPr>
            <a:r>
              <a:rPr lang="en-US" sz="1400">
                <a:latin typeface="Courier New" pitchFamily="49" charset="0"/>
              </a:rPr>
              <a:t>}</a:t>
            </a:r>
          </a:p>
        </p:txBody>
      </p:sp>
      <p:grpSp>
        <p:nvGrpSpPr>
          <p:cNvPr id="136198" name="Group 1030"/>
          <p:cNvGrpSpPr>
            <a:grpSpLocks/>
          </p:cNvGrpSpPr>
          <p:nvPr/>
        </p:nvGrpSpPr>
        <p:grpSpPr bwMode="auto">
          <a:xfrm>
            <a:off x="3733800" y="2286000"/>
            <a:ext cx="1524000" cy="228600"/>
            <a:chOff x="2352" y="1440"/>
            <a:chExt cx="960" cy="144"/>
          </a:xfrm>
        </p:grpSpPr>
        <p:sp>
          <p:nvSpPr>
            <p:cNvPr id="136199" name="Line 1031"/>
            <p:cNvSpPr>
              <a:spLocks noChangeShapeType="1"/>
            </p:cNvSpPr>
            <p:nvPr/>
          </p:nvSpPr>
          <p:spPr bwMode="auto">
            <a:xfrm>
              <a:off x="2352" y="1440"/>
              <a:ext cx="960" cy="14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36200" name="Line 1032"/>
            <p:cNvSpPr>
              <a:spLocks noChangeShapeType="1"/>
            </p:cNvSpPr>
            <p:nvPr/>
          </p:nvSpPr>
          <p:spPr bwMode="auto">
            <a:xfrm flipV="1">
              <a:off x="2352" y="1440"/>
              <a:ext cx="960" cy="14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sm" len="sm"/>
            </a:ln>
            <a:effectLst/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871700" y="3176972"/>
            <a:ext cx="7035763" cy="1283906"/>
            <a:chOff x="1871700" y="3176972"/>
            <a:chExt cx="7035763" cy="1283906"/>
          </a:xfrm>
        </p:grpSpPr>
        <p:sp>
          <p:nvSpPr>
            <p:cNvPr id="16" name="Text Box 1034"/>
            <p:cNvSpPr txBox="1">
              <a:spLocks noChangeArrowheads="1"/>
            </p:cNvSpPr>
            <p:nvPr/>
          </p:nvSpPr>
          <p:spPr bwMode="auto">
            <a:xfrm>
              <a:off x="1871700" y="3176972"/>
              <a:ext cx="811213" cy="3460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r>
                <a:rPr lang="en-US" dirty="0" smtClean="0"/>
                <a:t>4.3 ms</a:t>
              </a:r>
              <a:endParaRPr lang="en-US" dirty="0"/>
            </a:p>
          </p:txBody>
        </p:sp>
        <p:sp>
          <p:nvSpPr>
            <p:cNvPr id="17" name="Text Box 1035"/>
            <p:cNvSpPr txBox="1">
              <a:spLocks noChangeArrowheads="1"/>
            </p:cNvSpPr>
            <p:nvPr/>
          </p:nvSpPr>
          <p:spPr bwMode="auto">
            <a:xfrm>
              <a:off x="6228184" y="3176972"/>
              <a:ext cx="939800" cy="3460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r>
                <a:rPr lang="en-US" dirty="0" smtClean="0"/>
                <a:t>81.8 ms</a:t>
              </a:r>
              <a:endParaRPr lang="en-US" dirty="0"/>
            </a:p>
          </p:txBody>
        </p:sp>
        <p:sp>
          <p:nvSpPr>
            <p:cNvPr id="18" name="Arc 1036"/>
            <p:cNvSpPr>
              <a:spLocks/>
            </p:cNvSpPr>
            <p:nvPr/>
          </p:nvSpPr>
          <p:spPr bwMode="auto">
            <a:xfrm flipV="1">
              <a:off x="3048000" y="3581402"/>
              <a:ext cx="2555875" cy="457200"/>
            </a:xfrm>
            <a:custGeom>
              <a:avLst/>
              <a:gdLst>
                <a:gd name="G0" fmla="+- 21239 0 0"/>
                <a:gd name="G1" fmla="+- 21600 0 0"/>
                <a:gd name="G2" fmla="+- 21600 0 0"/>
                <a:gd name="T0" fmla="*/ 0 w 42839"/>
                <a:gd name="T1" fmla="*/ 17665 h 21600"/>
                <a:gd name="T2" fmla="*/ 42839 w 42839"/>
                <a:gd name="T3" fmla="*/ 21600 h 21600"/>
                <a:gd name="T4" fmla="*/ 21239 w 4283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839" h="21600" fill="none" extrusionOk="0">
                  <a:moveTo>
                    <a:pt x="0" y="17665"/>
                  </a:moveTo>
                  <a:cubicBezTo>
                    <a:pt x="1897" y="7427"/>
                    <a:pt x="10827" y="-1"/>
                    <a:pt x="21239" y="0"/>
                  </a:cubicBezTo>
                  <a:cubicBezTo>
                    <a:pt x="33168" y="0"/>
                    <a:pt x="42839" y="9670"/>
                    <a:pt x="42839" y="21600"/>
                  </a:cubicBezTo>
                </a:path>
                <a:path w="42839" h="21600" stroke="0" extrusionOk="0">
                  <a:moveTo>
                    <a:pt x="0" y="17665"/>
                  </a:moveTo>
                  <a:cubicBezTo>
                    <a:pt x="1897" y="7427"/>
                    <a:pt x="10827" y="-1"/>
                    <a:pt x="21239" y="0"/>
                  </a:cubicBezTo>
                  <a:cubicBezTo>
                    <a:pt x="33168" y="0"/>
                    <a:pt x="42839" y="9670"/>
                    <a:pt x="42839" y="21600"/>
                  </a:cubicBezTo>
                  <a:lnTo>
                    <a:pt x="21239" y="21600"/>
                  </a:lnTo>
                  <a:close/>
                </a:path>
              </a:pathLst>
            </a:cu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Text Box 1037"/>
            <p:cNvSpPr txBox="1">
              <a:spLocks noChangeArrowheads="1"/>
            </p:cNvSpPr>
            <p:nvPr/>
          </p:nvSpPr>
          <p:spPr bwMode="auto">
            <a:xfrm>
              <a:off x="3394075" y="4114803"/>
              <a:ext cx="1889125" cy="3460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r>
                <a:rPr lang="en-US" dirty="0" smtClean="0"/>
                <a:t>19 </a:t>
              </a:r>
              <a:r>
                <a:rPr lang="en-US" dirty="0"/>
                <a:t>times slower!</a:t>
              </a:r>
            </a:p>
          </p:txBody>
        </p:sp>
        <p:sp>
          <p:nvSpPr>
            <p:cNvPr id="20" name="Text Box 1038"/>
            <p:cNvSpPr txBox="1">
              <a:spLocks noChangeArrowheads="1"/>
            </p:cNvSpPr>
            <p:nvPr/>
          </p:nvSpPr>
          <p:spPr bwMode="auto">
            <a:xfrm>
              <a:off x="6670675" y="3832228"/>
              <a:ext cx="2236788" cy="5349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  <a:effectLst/>
          </p:spPr>
          <p:txBody>
            <a:bodyPr wrap="none" lIns="45720" rIns="45720">
              <a:spAutoFit/>
            </a:bodyPr>
            <a:lstStyle/>
            <a:p>
              <a:r>
                <a:rPr lang="en-US" sz="1600" dirty="0">
                  <a:solidFill>
                    <a:schemeClr val="tx2"/>
                  </a:solidFill>
                </a:rPr>
                <a:t>(Measured on </a:t>
              </a:r>
              <a:r>
                <a:rPr lang="en-US" sz="1600" dirty="0" smtClean="0">
                  <a:solidFill>
                    <a:schemeClr val="tx2"/>
                  </a:solidFill>
                </a:rPr>
                <a:t>2 GHz</a:t>
              </a:r>
              <a:endParaRPr lang="en-US" sz="1600" dirty="0">
                <a:solidFill>
                  <a:schemeClr val="tx2"/>
                </a:solidFill>
              </a:endParaRPr>
            </a:p>
            <a:p>
              <a:r>
                <a:rPr lang="en-US" sz="1600" dirty="0">
                  <a:solidFill>
                    <a:schemeClr val="tx2"/>
                  </a:solidFill>
                </a:rPr>
                <a:t>Intel </a:t>
              </a:r>
              <a:r>
                <a:rPr lang="en-US" sz="1600" dirty="0" smtClean="0">
                  <a:solidFill>
                    <a:schemeClr val="tx2"/>
                  </a:solidFill>
                </a:rPr>
                <a:t>Core i7 </a:t>
              </a:r>
              <a:r>
                <a:rPr lang="en-US" sz="1600" dirty="0" err="1" smtClean="0">
                  <a:solidFill>
                    <a:schemeClr val="tx2"/>
                  </a:solidFill>
                </a:rPr>
                <a:t>Haswell</a:t>
              </a:r>
              <a:r>
                <a:rPr lang="en-US" sz="1600" dirty="0" smtClean="0">
                  <a:solidFill>
                    <a:schemeClr val="tx2"/>
                  </a:solidFill>
                </a:rPr>
                <a:t>)</a:t>
              </a:r>
              <a:endParaRPr lang="en-US" sz="1600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Memory Mountain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 (Cont.)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077200" cy="4724400"/>
          </a:xfrm>
        </p:spPr>
        <p:txBody>
          <a:bodyPr/>
          <a:lstStyle/>
          <a:p>
            <a:r>
              <a:rPr lang="en-US"/>
              <a:t>1997: OS instructors complain about lack of preparation</a:t>
            </a:r>
          </a:p>
          <a:p>
            <a:pPr lvl="1"/>
            <a:r>
              <a:rPr lang="en-US"/>
              <a:t>Students don’t know machine-level programming well enough</a:t>
            </a:r>
          </a:p>
          <a:p>
            <a:pPr lvl="2"/>
            <a:r>
              <a:rPr lang="en-US"/>
              <a:t>What does it mean to store the processor state on the run-time stack?</a:t>
            </a:r>
          </a:p>
          <a:p>
            <a:pPr lvl="1"/>
            <a:r>
              <a:rPr lang="en-US"/>
              <a:t>Our architecture course was not part of prerequisite stream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lass1a-overview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class1a-overview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class1a-overvi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a-overview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a-overview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a-overview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a-overview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a-overview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a-overview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a-overview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C:\Shared Files\Classes\CS 349 Su'02\class1a-overview.ppt</Template>
  <TotalTime>17647</TotalTime>
  <Words>3812</Words>
  <Application>Microsoft Macintosh PowerPoint</Application>
  <PresentationFormat>On-screen Show (4:3)</PresentationFormat>
  <Paragraphs>896</Paragraphs>
  <Slides>56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class1a-overview</vt:lpstr>
      <vt:lpstr>Introducing Computer Systems from a  Programmer’s Perspective</vt:lpstr>
      <vt:lpstr>Outline</vt:lpstr>
      <vt:lpstr>Background</vt:lpstr>
      <vt:lpstr>Computer Arithmetic Builder’s Perspective</vt:lpstr>
      <vt:lpstr>Computer Arithmetic Programmer’s Perspective</vt:lpstr>
      <vt:lpstr>Memory System Builder’s Perspective</vt:lpstr>
      <vt:lpstr>Memory System Programmer’s Perspective</vt:lpstr>
      <vt:lpstr>The Memory Mountain</vt:lpstr>
      <vt:lpstr>Background (Cont.)</vt:lpstr>
      <vt:lpstr>Birth of ICS</vt:lpstr>
      <vt:lpstr>15-213: Intro to Computer Systems</vt:lpstr>
      <vt:lpstr>ICS Feedback</vt:lpstr>
      <vt:lpstr>Lecture Coverage </vt:lpstr>
      <vt:lpstr>Lecture Coverage (cont)</vt:lpstr>
      <vt:lpstr>Labs</vt:lpstr>
      <vt:lpstr>Lab Exercises</vt:lpstr>
      <vt:lpstr>Data Lab</vt:lpstr>
      <vt:lpstr>Let’s Solve a Bit Puzzle!</vt:lpstr>
      <vt:lpstr>Verifying Solutions</vt:lpstr>
      <vt:lpstr>Bit-Level Program Model</vt:lpstr>
      <vt:lpstr>Bit-Level Program Verification</vt:lpstr>
      <vt:lpstr>Verification Example</vt:lpstr>
      <vt:lpstr>Counterexample Generation</vt:lpstr>
      <vt:lpstr>Bomb Lab</vt:lpstr>
      <vt:lpstr>Properties of  Bomb Phases</vt:lpstr>
      <vt:lpstr>Let’s defuse a bomb phase!</vt:lpstr>
      <vt:lpstr>Source Code for Bomb Phase</vt:lpstr>
      <vt:lpstr>The Beauty of the Bomb</vt:lpstr>
      <vt:lpstr>Attack Lab</vt:lpstr>
      <vt:lpstr>Buffer Code</vt:lpstr>
      <vt:lpstr>Buffer Code: Good case</vt:lpstr>
      <vt:lpstr>Buffer Code: Bad case</vt:lpstr>
      <vt:lpstr>Malicious Use of Buffer Overflow</vt:lpstr>
      <vt:lpstr>Exploit String Example</vt:lpstr>
      <vt:lpstr>Why Do We Teach This Stuff?</vt:lpstr>
      <vt:lpstr>Cache Lab</vt:lpstr>
      <vt:lpstr>Shell Lab</vt:lpstr>
      <vt:lpstr>Malloc Lab</vt:lpstr>
      <vt:lpstr>Proxy Lab</vt:lpstr>
      <vt:lpstr>ICS Summary</vt:lpstr>
      <vt:lpstr>PowerPoint Presentation</vt:lpstr>
      <vt:lpstr>Fostering “Friendly Competition”</vt:lpstr>
      <vt:lpstr>Shameless Promotion</vt:lpstr>
      <vt:lpstr>International Editions (No 3rd edition yet)</vt:lpstr>
      <vt:lpstr>Overall Sales</vt:lpstr>
      <vt:lpstr>Worldwide Adoptions</vt:lpstr>
      <vt:lpstr>US Adoptions</vt:lpstr>
      <vt:lpstr>Asian Adoptions</vt:lpstr>
      <vt:lpstr>European Adoptions</vt:lpstr>
      <vt:lpstr>CS:APP3e</vt:lpstr>
      <vt:lpstr>Coverage</vt:lpstr>
      <vt:lpstr>Architecture</vt:lpstr>
      <vt:lpstr>Web Asides</vt:lpstr>
      <vt:lpstr>Courses Based on CS:APP</vt:lpstr>
      <vt:lpstr>Courses Based on CS:APP</vt:lpstr>
      <vt:lpstr>Conclusions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Scheduling agents for a distributed visualization service</dc:title>
  <dc:creator>default</dc:creator>
  <cp:lastModifiedBy>Randy Bryant</cp:lastModifiedBy>
  <cp:revision>335</cp:revision>
  <cp:lastPrinted>2001-02-21T16:09:53Z</cp:lastPrinted>
  <dcterms:created xsi:type="dcterms:W3CDTF">2013-02-28T06:33:25Z</dcterms:created>
  <dcterms:modified xsi:type="dcterms:W3CDTF">2016-02-17T19:23:13Z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4</vt:i4>
  </property>
  <property fmtid="{D5CDD505-2E9C-101B-9397-08002B2CF9AE}" pid="6" name="ScreenUsage">
    <vt:i4>3</vt:i4>
  </property>
  <property fmtid="{D5CDD505-2E9C-101B-9397-08002B2CF9AE}" pid="7" name="MailAddress">
    <vt:lpwstr>droh@cs.cmu.edu</vt:lpwstr>
  </property>
  <property fmtid="{D5CDD505-2E9C-101B-9397-08002B2CF9AE}" pid="8" name="HomePage">
    <vt:lpwstr>www.cs.cmu.edu/~droh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D:\talks\ics</vt:lpwstr>
  </property>
</Properties>
</file>